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1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2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4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4"/>
  </p:notesMasterIdLst>
  <p:sldIdLst>
    <p:sldId id="459" r:id="rId16"/>
    <p:sldId id="465" r:id="rId17"/>
    <p:sldId id="481" r:id="rId18"/>
    <p:sldId id="464" r:id="rId19"/>
    <p:sldId id="470" r:id="rId20"/>
    <p:sldId id="469" r:id="rId21"/>
    <p:sldId id="472" r:id="rId22"/>
    <p:sldId id="477" r:id="rId23"/>
  </p:sldIdLst>
  <p:sldSz cx="9144000" cy="5143500" type="screen16x9"/>
  <p:notesSz cx="6858000" cy="9926638"/>
  <p:defaultTextStyle>
    <a:defPPr>
      <a:defRPr lang="en-US"/>
    </a:defPPr>
    <a:lvl1pPr marL="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3566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2D2D"/>
    <a:srgbClr val="42FD39"/>
    <a:srgbClr val="0DF002"/>
    <a:srgbClr val="1AFD0F"/>
    <a:srgbClr val="00CC00"/>
    <a:srgbClr val="FFFFFF"/>
    <a:srgbClr val="CCCCFF"/>
    <a:srgbClr val="9999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86935" autoAdjust="0"/>
  </p:normalViewPr>
  <p:slideViewPr>
    <p:cSldViewPr snapToGrid="0" snapToObjects="1">
      <p:cViewPr varScale="1">
        <p:scale>
          <a:sx n="156" d="100"/>
          <a:sy n="156" d="100"/>
        </p:scale>
        <p:origin x="-480" y="-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7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5" tIns="46227" rIns="92455" bIns="462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15162"/>
            <a:ext cx="5486400" cy="4466987"/>
          </a:xfrm>
          <a:prstGeom prst="rect">
            <a:avLst/>
          </a:prstGeom>
        </p:spPr>
        <p:txBody>
          <a:bodyPr vert="horz" lIns="92455" tIns="46227" rIns="92455" bIns="462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90"/>
            <a:ext cx="2971800" cy="496332"/>
          </a:xfrm>
          <a:prstGeom prst="rect">
            <a:avLst/>
          </a:prstGeom>
        </p:spPr>
        <p:txBody>
          <a:bodyPr vert="horz" lIns="92455" tIns="46227" rIns="92455" bIns="4622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00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0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2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3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41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47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256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864" algn="l" defTabSz="71320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51585" indent="-28907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6285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8800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81313" indent="-231258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4382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3006341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68856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31370" indent="-231258" defTabSz="1053506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3506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3506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0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  <a:defRPr/>
            </a:pPr>
            <a:fld id="{1586062D-F191-4830-A52B-FA977B8B0610}" type="slidenum">
              <a:rPr lang="ru-RU" smtClean="0">
                <a:solidFill>
                  <a:srgbClr val="000000"/>
                </a:solidFill>
              </a:rPr>
              <a:pPr defTabSz="1042988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8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78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5"/>
            <a:ext cx="3049347" cy="129957"/>
          </a:xfrm>
          <a:prstGeom prst="rect">
            <a:avLst/>
          </a:prstGeom>
          <a:noFill/>
        </p:spPr>
        <p:txBody>
          <a:bodyPr lIns="52501" tIns="26250" rIns="52501" bIns="2625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26"/>
            <a:ext cx="3049347" cy="116735"/>
          </a:xfrm>
          <a:prstGeom prst="rect">
            <a:avLst/>
          </a:prstGeom>
          <a:noFill/>
        </p:spPr>
        <p:txBody>
          <a:bodyPr lIns="39407" tIns="19703" rIns="39407" bIns="19703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624" indent="-199624">
              <a:defRPr sz="1900"/>
            </a:lvl1pPr>
            <a:lvl2pPr marL="427492" indent="-163157">
              <a:defRPr sz="1900"/>
            </a:lvl2pPr>
            <a:lvl3pPr marL="656286" indent="-164983">
              <a:defRPr sz="1900"/>
            </a:lvl3pPr>
            <a:lvl4pPr marL="855912" indent="-133081">
              <a:defRPr sz="1900"/>
            </a:lvl4pPr>
            <a:lvl5pPr marL="1050065" indent="-128524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010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010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010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59918" tIns="29959" rIns="59918" bIns="29959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670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7844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4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461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648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9220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0889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62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097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39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321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9790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9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29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83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65" y="3845310"/>
            <a:ext cx="923619" cy="282640"/>
          </a:xfrm>
          <a:prstGeom prst="rect">
            <a:avLst/>
          </a:prstGeom>
          <a:noFill/>
        </p:spPr>
        <p:txBody>
          <a:bodyPr wrap="square" lIns="41120" tIns="20561" rIns="41120" bIns="20561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3467" indent="0">
              <a:defRPr>
                <a:latin typeface="+mj-lt"/>
              </a:defRPr>
            </a:lvl2pPr>
            <a:lvl3pPr marL="282682" indent="-117064">
              <a:defRPr>
                <a:latin typeface="+mj-lt"/>
              </a:defRPr>
            </a:lvl3pPr>
            <a:lvl4pPr marL="0" indent="162037">
              <a:defRPr>
                <a:latin typeface="+mj-lt"/>
              </a:defRPr>
            </a:lvl4pPr>
            <a:lvl5pPr marL="64532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759405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4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50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0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3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807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25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710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16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614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57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1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1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501" indent="0">
              <a:buNone/>
              <a:defRPr sz="1000" b="1"/>
            </a:lvl2pPr>
            <a:lvl3pPr marL="469035" indent="0">
              <a:buNone/>
              <a:defRPr sz="900" b="1"/>
            </a:lvl3pPr>
            <a:lvl4pPr marL="703552" indent="0">
              <a:buNone/>
              <a:defRPr sz="800" b="1"/>
            </a:lvl4pPr>
            <a:lvl5pPr marL="938072" indent="0">
              <a:buNone/>
              <a:defRPr sz="800" b="1"/>
            </a:lvl5pPr>
            <a:lvl6pPr marL="1172588" indent="0">
              <a:buNone/>
              <a:defRPr sz="800" b="1"/>
            </a:lvl6pPr>
            <a:lvl7pPr marL="1407102" indent="0">
              <a:buNone/>
              <a:defRPr sz="800" b="1"/>
            </a:lvl7pPr>
            <a:lvl8pPr marL="1641622" indent="0">
              <a:buNone/>
              <a:defRPr sz="800" b="1"/>
            </a:lvl8pPr>
            <a:lvl9pPr marL="1876141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69"/>
            <a:ext cx="567428" cy="48982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9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75" y="204816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9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501" indent="0">
              <a:buNone/>
              <a:defRPr sz="1400"/>
            </a:lvl2pPr>
            <a:lvl3pPr marL="469035" indent="0">
              <a:buNone/>
              <a:defRPr sz="1200"/>
            </a:lvl3pPr>
            <a:lvl4pPr marL="703552" indent="0">
              <a:buNone/>
              <a:defRPr sz="1000"/>
            </a:lvl4pPr>
            <a:lvl5pPr marL="938072" indent="0">
              <a:buNone/>
              <a:defRPr sz="1000"/>
            </a:lvl5pPr>
            <a:lvl6pPr marL="1172588" indent="0">
              <a:buNone/>
              <a:defRPr sz="1000"/>
            </a:lvl6pPr>
            <a:lvl7pPr marL="1407102" indent="0">
              <a:buNone/>
              <a:defRPr sz="1000"/>
            </a:lvl7pPr>
            <a:lvl8pPr marL="1641622" indent="0">
              <a:buNone/>
              <a:defRPr sz="1000"/>
            </a:lvl8pPr>
            <a:lvl9pPr marL="1876141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501" indent="0">
              <a:buNone/>
              <a:defRPr sz="600"/>
            </a:lvl2pPr>
            <a:lvl3pPr marL="469035" indent="0">
              <a:buNone/>
              <a:defRPr sz="500"/>
            </a:lvl3pPr>
            <a:lvl4pPr marL="703552" indent="0">
              <a:buNone/>
              <a:defRPr sz="500"/>
            </a:lvl4pPr>
            <a:lvl5pPr marL="938072" indent="0">
              <a:buNone/>
              <a:defRPr sz="500"/>
            </a:lvl5pPr>
            <a:lvl6pPr marL="1172588" indent="0">
              <a:buNone/>
              <a:defRPr sz="500"/>
            </a:lvl6pPr>
            <a:lvl7pPr marL="1407102" indent="0">
              <a:buNone/>
              <a:defRPr sz="500"/>
            </a:lvl7pPr>
            <a:lvl8pPr marL="1641622" indent="0">
              <a:buNone/>
              <a:defRPr sz="500"/>
            </a:lvl8pPr>
            <a:lvl9pPr marL="1876141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12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5" y="367165"/>
            <a:ext cx="7343979" cy="8325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15855" y="1199754"/>
            <a:ext cx="7343979" cy="17612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5855" y="3064721"/>
            <a:ext cx="7343979" cy="1762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0C7158C-0BF7-4D17-9DA5-476EDBB8C1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073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20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94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2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7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1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6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64" y="3845744"/>
            <a:ext cx="923925" cy="282179"/>
          </a:xfrm>
          <a:prstGeom prst="rect">
            <a:avLst/>
          </a:prstGeom>
          <a:noFill/>
        </p:spPr>
        <p:txBody>
          <a:bodyPr lIns="41120" tIns="20561" rIns="41120" bIns="2056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4" y="1205156"/>
            <a:ext cx="7320689" cy="3621940"/>
          </a:xfrm>
        </p:spPr>
        <p:txBody>
          <a:bodyPr/>
          <a:lstStyle>
            <a:lvl1pPr marL="163467" indent="0">
              <a:buFontTx/>
              <a:buNone/>
              <a:defRPr b="1">
                <a:latin typeface="+mj-lt"/>
              </a:defRPr>
            </a:lvl1pPr>
            <a:lvl2pPr marL="162037" indent="1433">
              <a:defRPr>
                <a:latin typeface="+mj-lt"/>
              </a:defRPr>
            </a:lvl2pPr>
            <a:lvl3pPr marL="282682" indent="-117064">
              <a:tabLst/>
              <a:defRPr>
                <a:latin typeface="+mj-lt"/>
              </a:defRPr>
            </a:lvl3pPr>
            <a:lvl4pPr marL="0" indent="162037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0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872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73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  <p:sldLayoutId id="2147483866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  <p:sldLayoutId id="2147483867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868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  <p:sldLayoutId id="2147483865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  <p:sldLayoutId id="2147483869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  <p:sldLayoutId id="2147483870" r:id="rId14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6001" y="367929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6001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07" tIns="35653" rIns="71307" bIns="35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48"/>
            <a:ext cx="619125" cy="473869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871" r:id="rId14"/>
  </p:sldLayoutIdLst>
  <p:hf hdr="0" ftr="0" dt="0"/>
  <p:txStyles>
    <p:titleStyle>
      <a:lvl1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544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119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3676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8237" algn="l" defTabSz="468301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2883" algn="l" defTabSz="468301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2883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077" indent="-116456" algn="l" defTabSz="468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263" algn="just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5038" algn="l" defTabSz="468301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81" y="367542"/>
            <a:ext cx="7343873" cy="832711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81" y="1200151"/>
            <a:ext cx="7343873" cy="3626943"/>
          </a:xfrm>
          <a:prstGeom prst="rect">
            <a:avLst/>
          </a:prstGeom>
        </p:spPr>
        <p:txBody>
          <a:bodyPr vert="horz" lIns="71307" tIns="35653" rIns="71307" bIns="356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307" tIns="35653" rIns="71307" bIns="3565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307" tIns="35653" rIns="71307" bIns="3565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035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467" indent="0" algn="l" defTabSz="469035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67" indent="0" algn="l" defTabSz="469035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0526" indent="-117064" algn="l" defTabSz="469035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037" algn="just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5329" indent="0" algn="l" defTabSz="469035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89846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36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58882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3399" indent="-117251" algn="l" defTabSz="46903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50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035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355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807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2588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710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1622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6141" algn="l" defTabSz="46903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2" y="3586304"/>
            <a:ext cx="485979" cy="145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10" y="184179"/>
            <a:ext cx="1096846" cy="92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686" y="124933"/>
            <a:ext cx="8785625" cy="4918138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/>
          <a:p>
            <a:endParaRPr lang="ru-RU" sz="1600" dirty="0">
              <a:solidFill>
                <a:srgbClr val="104E72"/>
              </a:solidFill>
              <a:cs typeface="Arial" pitchFamily="34" charset="0"/>
            </a:endParaRPr>
          </a:p>
        </p:txBody>
      </p:sp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986685" y="4595997"/>
            <a:ext cx="6787114" cy="4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0" tIns="40815" rIns="81630" bIns="40815">
            <a:spAutoFit/>
          </a:bodyPr>
          <a:lstStyle/>
          <a:p>
            <a:pPr algn="ctr" defTabSz="816008">
              <a:defRPr/>
            </a:pP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20</a:t>
            </a:r>
            <a:r>
              <a:rPr lang="en-US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2</a:t>
            </a:r>
            <a:r>
              <a:rPr lang="ru-RU" sz="21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1</a:t>
            </a:r>
            <a:endParaRPr lang="ru-RU" sz="21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" name="TextBox 42"/>
          <p:cNvSpPr txBox="1">
            <a:spLocks noChangeArrowheads="1"/>
          </p:cNvSpPr>
          <p:nvPr/>
        </p:nvSpPr>
        <p:spPr bwMode="auto">
          <a:xfrm>
            <a:off x="1228962" y="3165231"/>
            <a:ext cx="6402931" cy="9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latin typeface="Trebuchet MS" pitchFamily="34" charset="0"/>
              </a:rPr>
              <a:t>ПРАКТИКА УРЕГУЛИРОВАНИЯ СПОРОВ В ДОСУДЕБНОМ ПОРЯДКЕ</a:t>
            </a:r>
          </a:p>
          <a:p>
            <a:pPr algn="ctr"/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94266" y="1110366"/>
            <a:ext cx="5272321" cy="242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70" tIns="42891" rIns="85770" bIns="42891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 отдела досудебного урегулирования налоговых споров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ФНС России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Ханты-Мансийскому автономному округу - Югре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Плутаева Наталья Анатольевна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sz="1900" dirty="0">
              <a:solidFill>
                <a:srgbClr val="104E7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trans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5" y="144151"/>
            <a:ext cx="1155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1145" y="144151"/>
            <a:ext cx="3271644" cy="503122"/>
          </a:xfrm>
          <a:prstGeom prst="rect">
            <a:avLst/>
          </a:prstGeom>
        </p:spPr>
        <p:txBody>
          <a:bodyPr wrap="square" lIns="71536" tIns="35768" rIns="71536" bIns="35768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Реформа контрольно-надзорной деятельности</a:t>
            </a:r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4747" y="3012884"/>
            <a:ext cx="7479322" cy="182067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Апелляционная жалоба </a:t>
            </a:r>
            <a:r>
              <a:rPr lang="ru-RU" sz="1600" dirty="0" smtClean="0">
                <a:solidFill>
                  <a:schemeClr val="tx2"/>
                </a:solidFill>
              </a:rPr>
              <a:t>- </a:t>
            </a:r>
            <a:r>
              <a:rPr lang="ru-RU" sz="1600" dirty="0" smtClean="0"/>
              <a:t>обращение лица в налоговый орган, предметом которого является обжалование </a:t>
            </a:r>
            <a:r>
              <a:rPr lang="ru-RU" sz="1600" b="1" dirty="0" smtClean="0">
                <a:solidFill>
                  <a:schemeClr val="tx2"/>
                </a:solidFill>
              </a:rPr>
              <a:t>не вступившего в силу решения </a:t>
            </a:r>
            <a:r>
              <a:rPr lang="ru-RU" sz="1600" dirty="0" smtClean="0"/>
              <a:t>налогового органа о привлечении к ответственности за совершение налогового правонарушения или решения об отказе в привлечении к ответственности за совершение налогового правонарушения, вынесенного в соответствии со статьей 101 Налогового кодекс, если, по мнению этого лица, обжалуемое решение нарушает его права</a:t>
            </a:r>
          </a:p>
          <a:p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331616" y="355848"/>
            <a:ext cx="6414892" cy="876161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pPr marL="0" marR="0" lvl="0" indent="0" algn="ctr" defTabSz="70948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1" cap="all" dirty="0">
                <a:solidFill>
                  <a:srgbClr val="005AA9"/>
                </a:solidFill>
              </a:rPr>
              <a:t>Определение жалобы и апелляционной жалобы</a:t>
            </a:r>
            <a:br>
              <a:rPr lang="ru-RU" sz="1800" b="1" cap="all" dirty="0">
                <a:solidFill>
                  <a:srgbClr val="005AA9"/>
                </a:solidFill>
              </a:rPr>
            </a:br>
            <a:endParaRPr lang="ru-RU" sz="1800" b="1" cap="all" dirty="0">
              <a:solidFill>
                <a:srgbClr val="005AA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14116" y="1635071"/>
            <a:ext cx="2786325" cy="906651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9401" y="922814"/>
            <a:ext cx="7479322" cy="196321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2"/>
                </a:solidFill>
              </a:rPr>
              <a:t>Ж</a:t>
            </a:r>
            <a:r>
              <a:rPr lang="ru-RU" sz="1600" b="1" dirty="0" smtClean="0">
                <a:solidFill>
                  <a:schemeClr val="tx2"/>
                </a:solidFill>
              </a:rPr>
              <a:t>алоба </a:t>
            </a:r>
            <a:r>
              <a:rPr lang="ru-RU" sz="1600" dirty="0" smtClean="0">
                <a:solidFill>
                  <a:schemeClr val="tx2"/>
                </a:solidFill>
              </a:rPr>
              <a:t>- </a:t>
            </a:r>
            <a:r>
              <a:rPr lang="ru-RU" sz="1600" dirty="0"/>
              <a:t>обращение лица в налоговый орган, предметом которого является обжалование вступивших в силу актов налогового органа ненормативного характера, действий или бездействия его должностных лиц, если, по мнению этого лица, обжалуемые акты, действия или бездействие должностных лиц налогового органа нарушают его права.</a:t>
            </a:r>
          </a:p>
          <a:p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4" y="457189"/>
            <a:ext cx="7825390" cy="63282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+mn-lt"/>
                <a:ea typeface="+mn-ea"/>
                <a:cs typeface="+mn-cs"/>
              </a:rPr>
              <a:t>СРОКИ подачи жалобы</a:t>
            </a:r>
            <a:r>
              <a:rPr lang="ru-RU" sz="1800" dirty="0"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latin typeface="+mn-lt"/>
                <a:ea typeface="+mn-ea"/>
                <a:cs typeface="+mn-cs"/>
              </a:rPr>
            </a:br>
            <a:endParaRPr lang="ru-RU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/>
              <a:t>3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61" y="266505"/>
            <a:ext cx="973709" cy="64789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9261FEF-7183-BB40-888F-BF7777559445}"/>
              </a:ext>
            </a:extLst>
          </p:cNvPr>
          <p:cNvGrpSpPr/>
          <p:nvPr/>
        </p:nvGrpSpPr>
        <p:grpSpPr>
          <a:xfrm>
            <a:off x="728979" y="1073853"/>
            <a:ext cx="2110737" cy="3667863"/>
            <a:chOff x="912218" y="1844826"/>
            <a:chExt cx="3096344" cy="4392486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273A4934-A969-F44C-93A3-05E3B71F2891}"/>
                </a:ext>
              </a:extLst>
            </p:cNvPr>
            <p:cNvSpPr/>
            <p:nvPr/>
          </p:nvSpPr>
          <p:spPr>
            <a:xfrm>
              <a:off x="912218" y="1892300"/>
              <a:ext cx="3096344" cy="43450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FE8F5"/>
                </a:gs>
              </a:gsLst>
              <a:lin ang="7200000" scaled="0"/>
            </a:gradFill>
            <a:ln w="19050">
              <a:noFill/>
            </a:ln>
            <a:effectLst>
              <a:outerShdw blurRad="419100" dist="139700" dir="2400000" sx="103000" sy="103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xmlns="" id="{387EF28C-6F61-0945-A41A-F2A959CF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218" y="1844826"/>
              <a:ext cx="3096344" cy="1001226"/>
            </a:xfrm>
            <a:custGeom>
              <a:avLst/>
              <a:gdLst>
                <a:gd name="connsiteX0" fmla="*/ 0 w 3096344"/>
                <a:gd name="connsiteY0" fmla="*/ 0 h 1872207"/>
                <a:gd name="connsiteX1" fmla="*/ 3096344 w 3096344"/>
                <a:gd name="connsiteY1" fmla="*/ 0 h 1872207"/>
                <a:gd name="connsiteX2" fmla="*/ 3096344 w 3096344"/>
                <a:gd name="connsiteY2" fmla="*/ 713222 h 1872207"/>
                <a:gd name="connsiteX3" fmla="*/ 3096344 w 3096344"/>
                <a:gd name="connsiteY3" fmla="*/ 922799 h 1872207"/>
                <a:gd name="connsiteX4" fmla="*/ 3096344 w 3096344"/>
                <a:gd name="connsiteY4" fmla="*/ 1636022 h 1872207"/>
                <a:gd name="connsiteX5" fmla="*/ 1955388 w 3096344"/>
                <a:gd name="connsiteY5" fmla="*/ 1636022 h 1872207"/>
                <a:gd name="connsiteX6" fmla="*/ 1548172 w 3096344"/>
                <a:gd name="connsiteY6" fmla="*/ 1872207 h 1872207"/>
                <a:gd name="connsiteX7" fmla="*/ 1140956 w 3096344"/>
                <a:gd name="connsiteY7" fmla="*/ 1636022 h 1872207"/>
                <a:gd name="connsiteX8" fmla="*/ 0 w 3096344"/>
                <a:gd name="connsiteY8" fmla="*/ 1636022 h 1872207"/>
                <a:gd name="connsiteX9" fmla="*/ 0 w 3096344"/>
                <a:gd name="connsiteY9" fmla="*/ 922799 h 1872207"/>
                <a:gd name="connsiteX10" fmla="*/ 0 w 3096344"/>
                <a:gd name="connsiteY10" fmla="*/ 713222 h 1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1872207">
                  <a:moveTo>
                    <a:pt x="0" y="0"/>
                  </a:moveTo>
                  <a:lnTo>
                    <a:pt x="3096344" y="0"/>
                  </a:lnTo>
                  <a:lnTo>
                    <a:pt x="3096344" y="713222"/>
                  </a:lnTo>
                  <a:lnTo>
                    <a:pt x="3096344" y="922799"/>
                  </a:lnTo>
                  <a:lnTo>
                    <a:pt x="3096344" y="1636022"/>
                  </a:lnTo>
                  <a:lnTo>
                    <a:pt x="1955388" y="1636022"/>
                  </a:lnTo>
                  <a:lnTo>
                    <a:pt x="1548172" y="1872207"/>
                  </a:lnTo>
                  <a:lnTo>
                    <a:pt x="1140956" y="1636022"/>
                  </a:lnTo>
                  <a:lnTo>
                    <a:pt x="0" y="1636022"/>
                  </a:lnTo>
                  <a:lnTo>
                    <a:pt x="0" y="922799"/>
                  </a:lnTo>
                  <a:lnTo>
                    <a:pt x="0" y="713222"/>
                  </a:lnTo>
                  <a:close/>
                </a:path>
              </a:pathLst>
            </a:cu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90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xmlns="" id="{435E1296-07C4-7946-9139-9001BFEF93E8}"/>
                </a:ext>
              </a:extLst>
            </p:cNvPr>
            <p:cNvSpPr/>
            <p:nvPr/>
          </p:nvSpPr>
          <p:spPr>
            <a:xfrm rot="5400000" flipH="1">
              <a:off x="2303367" y="2275932"/>
              <a:ext cx="306607" cy="605503"/>
            </a:xfrm>
            <a:custGeom>
              <a:avLst/>
              <a:gdLst>
                <a:gd name="connsiteX0" fmla="*/ 369669 w 585693"/>
                <a:gd name="connsiteY0" fmla="*/ 0 h 1297949"/>
                <a:gd name="connsiteX1" fmla="*/ 585693 w 585693"/>
                <a:gd name="connsiteY1" fmla="*/ 0 h 1297949"/>
                <a:gd name="connsiteX2" fmla="*/ 216024 w 585693"/>
                <a:gd name="connsiteY2" fmla="*/ 648975 h 1297949"/>
                <a:gd name="connsiteX3" fmla="*/ 585693 w 585693"/>
                <a:gd name="connsiteY3" fmla="*/ 1297949 h 1297949"/>
                <a:gd name="connsiteX4" fmla="*/ 369669 w 585693"/>
                <a:gd name="connsiteY4" fmla="*/ 1297949 h 1297949"/>
                <a:gd name="connsiteX5" fmla="*/ 0 w 585693"/>
                <a:gd name="connsiteY5" fmla="*/ 648975 h 12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693" h="1297949">
                  <a:moveTo>
                    <a:pt x="369669" y="0"/>
                  </a:moveTo>
                  <a:lnTo>
                    <a:pt x="585693" y="0"/>
                  </a:lnTo>
                  <a:lnTo>
                    <a:pt x="216024" y="648975"/>
                  </a:lnTo>
                  <a:lnTo>
                    <a:pt x="585693" y="1297949"/>
                  </a:lnTo>
                  <a:lnTo>
                    <a:pt x="369669" y="1297949"/>
                  </a:lnTo>
                  <a:lnTo>
                    <a:pt x="0" y="64897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9261FEF-7183-BB40-888F-BF7777559445}"/>
              </a:ext>
            </a:extLst>
          </p:cNvPr>
          <p:cNvGrpSpPr/>
          <p:nvPr/>
        </p:nvGrpSpPr>
        <p:grpSpPr>
          <a:xfrm>
            <a:off x="3362572" y="1073853"/>
            <a:ext cx="2293333" cy="3667863"/>
            <a:chOff x="912218" y="1844826"/>
            <a:chExt cx="3096344" cy="4392486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273A4934-A969-F44C-93A3-05E3B71F2891}"/>
                </a:ext>
              </a:extLst>
            </p:cNvPr>
            <p:cNvSpPr/>
            <p:nvPr/>
          </p:nvSpPr>
          <p:spPr>
            <a:xfrm>
              <a:off x="912218" y="1892300"/>
              <a:ext cx="3096344" cy="43450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FE8F5"/>
                </a:gs>
              </a:gsLst>
              <a:lin ang="7200000" scaled="0"/>
            </a:gradFill>
            <a:ln w="19050">
              <a:noFill/>
            </a:ln>
            <a:effectLst>
              <a:outerShdw blurRad="419100" dist="139700" dir="2400000" sx="103000" sy="103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xmlns="" id="{387EF28C-6F61-0945-A41A-F2A959CF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218" y="1844826"/>
              <a:ext cx="3096344" cy="1001226"/>
            </a:xfrm>
            <a:custGeom>
              <a:avLst/>
              <a:gdLst>
                <a:gd name="connsiteX0" fmla="*/ 0 w 3096344"/>
                <a:gd name="connsiteY0" fmla="*/ 0 h 1872207"/>
                <a:gd name="connsiteX1" fmla="*/ 3096344 w 3096344"/>
                <a:gd name="connsiteY1" fmla="*/ 0 h 1872207"/>
                <a:gd name="connsiteX2" fmla="*/ 3096344 w 3096344"/>
                <a:gd name="connsiteY2" fmla="*/ 713222 h 1872207"/>
                <a:gd name="connsiteX3" fmla="*/ 3096344 w 3096344"/>
                <a:gd name="connsiteY3" fmla="*/ 922799 h 1872207"/>
                <a:gd name="connsiteX4" fmla="*/ 3096344 w 3096344"/>
                <a:gd name="connsiteY4" fmla="*/ 1636022 h 1872207"/>
                <a:gd name="connsiteX5" fmla="*/ 1955388 w 3096344"/>
                <a:gd name="connsiteY5" fmla="*/ 1636022 h 1872207"/>
                <a:gd name="connsiteX6" fmla="*/ 1548172 w 3096344"/>
                <a:gd name="connsiteY6" fmla="*/ 1872207 h 1872207"/>
                <a:gd name="connsiteX7" fmla="*/ 1140956 w 3096344"/>
                <a:gd name="connsiteY7" fmla="*/ 1636022 h 1872207"/>
                <a:gd name="connsiteX8" fmla="*/ 0 w 3096344"/>
                <a:gd name="connsiteY8" fmla="*/ 1636022 h 1872207"/>
                <a:gd name="connsiteX9" fmla="*/ 0 w 3096344"/>
                <a:gd name="connsiteY9" fmla="*/ 922799 h 1872207"/>
                <a:gd name="connsiteX10" fmla="*/ 0 w 3096344"/>
                <a:gd name="connsiteY10" fmla="*/ 713222 h 1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1872207">
                  <a:moveTo>
                    <a:pt x="0" y="0"/>
                  </a:moveTo>
                  <a:lnTo>
                    <a:pt x="3096344" y="0"/>
                  </a:lnTo>
                  <a:lnTo>
                    <a:pt x="3096344" y="713222"/>
                  </a:lnTo>
                  <a:lnTo>
                    <a:pt x="3096344" y="922799"/>
                  </a:lnTo>
                  <a:lnTo>
                    <a:pt x="3096344" y="1636022"/>
                  </a:lnTo>
                  <a:lnTo>
                    <a:pt x="1955388" y="1636022"/>
                  </a:lnTo>
                  <a:lnTo>
                    <a:pt x="1548172" y="1872207"/>
                  </a:lnTo>
                  <a:lnTo>
                    <a:pt x="1140956" y="1636022"/>
                  </a:lnTo>
                  <a:lnTo>
                    <a:pt x="0" y="1636022"/>
                  </a:lnTo>
                  <a:lnTo>
                    <a:pt x="0" y="922799"/>
                  </a:lnTo>
                  <a:lnTo>
                    <a:pt x="0" y="713222"/>
                  </a:lnTo>
                  <a:close/>
                </a:path>
              </a:pathLst>
            </a:cu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90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xmlns="" id="{435E1296-07C4-7946-9139-9001BFEF93E8}"/>
                </a:ext>
              </a:extLst>
            </p:cNvPr>
            <p:cNvSpPr/>
            <p:nvPr/>
          </p:nvSpPr>
          <p:spPr>
            <a:xfrm rot="5400000" flipH="1">
              <a:off x="2303367" y="2275932"/>
              <a:ext cx="306607" cy="605503"/>
            </a:xfrm>
            <a:custGeom>
              <a:avLst/>
              <a:gdLst>
                <a:gd name="connsiteX0" fmla="*/ 369669 w 585693"/>
                <a:gd name="connsiteY0" fmla="*/ 0 h 1297949"/>
                <a:gd name="connsiteX1" fmla="*/ 585693 w 585693"/>
                <a:gd name="connsiteY1" fmla="*/ 0 h 1297949"/>
                <a:gd name="connsiteX2" fmla="*/ 216024 w 585693"/>
                <a:gd name="connsiteY2" fmla="*/ 648975 h 1297949"/>
                <a:gd name="connsiteX3" fmla="*/ 585693 w 585693"/>
                <a:gd name="connsiteY3" fmla="*/ 1297949 h 1297949"/>
                <a:gd name="connsiteX4" fmla="*/ 369669 w 585693"/>
                <a:gd name="connsiteY4" fmla="*/ 1297949 h 1297949"/>
                <a:gd name="connsiteX5" fmla="*/ 0 w 585693"/>
                <a:gd name="connsiteY5" fmla="*/ 648975 h 12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693" h="1297949">
                  <a:moveTo>
                    <a:pt x="369669" y="0"/>
                  </a:moveTo>
                  <a:lnTo>
                    <a:pt x="585693" y="0"/>
                  </a:lnTo>
                  <a:lnTo>
                    <a:pt x="216024" y="648975"/>
                  </a:lnTo>
                  <a:lnTo>
                    <a:pt x="585693" y="1297949"/>
                  </a:lnTo>
                  <a:lnTo>
                    <a:pt x="369669" y="1297949"/>
                  </a:lnTo>
                  <a:lnTo>
                    <a:pt x="0" y="64897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69261FEF-7183-BB40-888F-BF7777559445}"/>
              </a:ext>
            </a:extLst>
          </p:cNvPr>
          <p:cNvGrpSpPr/>
          <p:nvPr/>
        </p:nvGrpSpPr>
        <p:grpSpPr>
          <a:xfrm>
            <a:off x="6083085" y="1049610"/>
            <a:ext cx="2240999" cy="3738503"/>
            <a:chOff x="912218" y="1844826"/>
            <a:chExt cx="3096344" cy="4392486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273A4934-A969-F44C-93A3-05E3B71F2891}"/>
                </a:ext>
              </a:extLst>
            </p:cNvPr>
            <p:cNvSpPr/>
            <p:nvPr/>
          </p:nvSpPr>
          <p:spPr>
            <a:xfrm>
              <a:off x="912218" y="1892300"/>
              <a:ext cx="3096344" cy="434501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DFE8F5"/>
                </a:gs>
              </a:gsLst>
              <a:lin ang="7200000" scaled="0"/>
            </a:gradFill>
            <a:ln w="19050">
              <a:noFill/>
            </a:ln>
            <a:effectLst>
              <a:outerShdw blurRad="419100" dist="139700" dir="2400000" sx="103000" sy="103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xmlns="" id="{387EF28C-6F61-0945-A41A-F2A959CF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218" y="1844826"/>
              <a:ext cx="3096344" cy="1001226"/>
            </a:xfrm>
            <a:custGeom>
              <a:avLst/>
              <a:gdLst>
                <a:gd name="connsiteX0" fmla="*/ 0 w 3096344"/>
                <a:gd name="connsiteY0" fmla="*/ 0 h 1872207"/>
                <a:gd name="connsiteX1" fmla="*/ 3096344 w 3096344"/>
                <a:gd name="connsiteY1" fmla="*/ 0 h 1872207"/>
                <a:gd name="connsiteX2" fmla="*/ 3096344 w 3096344"/>
                <a:gd name="connsiteY2" fmla="*/ 713222 h 1872207"/>
                <a:gd name="connsiteX3" fmla="*/ 3096344 w 3096344"/>
                <a:gd name="connsiteY3" fmla="*/ 922799 h 1872207"/>
                <a:gd name="connsiteX4" fmla="*/ 3096344 w 3096344"/>
                <a:gd name="connsiteY4" fmla="*/ 1636022 h 1872207"/>
                <a:gd name="connsiteX5" fmla="*/ 1955388 w 3096344"/>
                <a:gd name="connsiteY5" fmla="*/ 1636022 h 1872207"/>
                <a:gd name="connsiteX6" fmla="*/ 1548172 w 3096344"/>
                <a:gd name="connsiteY6" fmla="*/ 1872207 h 1872207"/>
                <a:gd name="connsiteX7" fmla="*/ 1140956 w 3096344"/>
                <a:gd name="connsiteY7" fmla="*/ 1636022 h 1872207"/>
                <a:gd name="connsiteX8" fmla="*/ 0 w 3096344"/>
                <a:gd name="connsiteY8" fmla="*/ 1636022 h 1872207"/>
                <a:gd name="connsiteX9" fmla="*/ 0 w 3096344"/>
                <a:gd name="connsiteY9" fmla="*/ 922799 h 1872207"/>
                <a:gd name="connsiteX10" fmla="*/ 0 w 3096344"/>
                <a:gd name="connsiteY10" fmla="*/ 713222 h 1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96344" h="1872207">
                  <a:moveTo>
                    <a:pt x="0" y="0"/>
                  </a:moveTo>
                  <a:lnTo>
                    <a:pt x="3096344" y="0"/>
                  </a:lnTo>
                  <a:lnTo>
                    <a:pt x="3096344" y="713222"/>
                  </a:lnTo>
                  <a:lnTo>
                    <a:pt x="3096344" y="922799"/>
                  </a:lnTo>
                  <a:lnTo>
                    <a:pt x="3096344" y="1636022"/>
                  </a:lnTo>
                  <a:lnTo>
                    <a:pt x="1955388" y="1636022"/>
                  </a:lnTo>
                  <a:lnTo>
                    <a:pt x="1548172" y="1872207"/>
                  </a:lnTo>
                  <a:lnTo>
                    <a:pt x="1140956" y="1636022"/>
                  </a:lnTo>
                  <a:lnTo>
                    <a:pt x="0" y="1636022"/>
                  </a:lnTo>
                  <a:lnTo>
                    <a:pt x="0" y="922799"/>
                  </a:lnTo>
                  <a:lnTo>
                    <a:pt x="0" y="713222"/>
                  </a:lnTo>
                  <a:close/>
                </a:path>
              </a:pathLst>
            </a:cu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90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xmlns="" id="{435E1296-07C4-7946-9139-9001BFEF93E8}"/>
                </a:ext>
              </a:extLst>
            </p:cNvPr>
            <p:cNvSpPr/>
            <p:nvPr/>
          </p:nvSpPr>
          <p:spPr>
            <a:xfrm rot="5400000" flipH="1">
              <a:off x="2303367" y="2275932"/>
              <a:ext cx="306607" cy="605503"/>
            </a:xfrm>
            <a:custGeom>
              <a:avLst/>
              <a:gdLst>
                <a:gd name="connsiteX0" fmla="*/ 369669 w 585693"/>
                <a:gd name="connsiteY0" fmla="*/ 0 h 1297949"/>
                <a:gd name="connsiteX1" fmla="*/ 585693 w 585693"/>
                <a:gd name="connsiteY1" fmla="*/ 0 h 1297949"/>
                <a:gd name="connsiteX2" fmla="*/ 216024 w 585693"/>
                <a:gd name="connsiteY2" fmla="*/ 648975 h 1297949"/>
                <a:gd name="connsiteX3" fmla="*/ 585693 w 585693"/>
                <a:gd name="connsiteY3" fmla="*/ 1297949 h 1297949"/>
                <a:gd name="connsiteX4" fmla="*/ 369669 w 585693"/>
                <a:gd name="connsiteY4" fmla="*/ 1297949 h 1297949"/>
                <a:gd name="connsiteX5" fmla="*/ 0 w 585693"/>
                <a:gd name="connsiteY5" fmla="*/ 648975 h 129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5693" h="1297949">
                  <a:moveTo>
                    <a:pt x="369669" y="0"/>
                  </a:moveTo>
                  <a:lnTo>
                    <a:pt x="585693" y="0"/>
                  </a:lnTo>
                  <a:lnTo>
                    <a:pt x="216024" y="648975"/>
                  </a:lnTo>
                  <a:lnTo>
                    <a:pt x="585693" y="1297949"/>
                  </a:lnTo>
                  <a:lnTo>
                    <a:pt x="369669" y="1297949"/>
                  </a:lnTo>
                  <a:lnTo>
                    <a:pt x="0" y="648975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09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728979" y="1963315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 месяц</a:t>
            </a:r>
            <a:r>
              <a:rPr lang="ru-RU" sz="1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получения решения по налоговой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проверке)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920" y="1171931"/>
            <a:ext cx="1943783" cy="2494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Апелляционная жалоба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xmlns="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676861" y="2921745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алоба подается на </a:t>
            </a:r>
            <a:r>
              <a:rPr lang="ru-RU" sz="12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невступившее 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законную силу решение о привлечении (об отказе в привлечении) к ответственности за совершение налогового правонарушения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5168" y="1086968"/>
            <a:ext cx="1943783" cy="2494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Жалоба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xmlns="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3461690" y="1963316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 год </a:t>
            </a: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вынесения обжалуемого решения)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xmlns="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3545168" y="2849437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алоба подается на </a:t>
            </a:r>
            <a:r>
              <a:rPr lang="ru-RU" sz="1200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вступившее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законную силу решение о привлечении (об отказе в привлечении) к ответственности за совершение налогового правонарушения, которое не было обжаловано в апелляционном порядке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29000" y="1171931"/>
            <a:ext cx="1943783" cy="249458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Жалоба на иные акты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xmlns="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6156359" y="1963316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 год </a:t>
            </a: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дня, когда лицо узнало или должно было узнать о нарушении своих прав)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D0B999CF-B58B-4946-8AD6-B4A726280460}"/>
              </a:ext>
            </a:extLst>
          </p:cNvPr>
          <p:cNvSpPr txBox="1">
            <a:spLocks/>
          </p:cNvSpPr>
          <p:nvPr/>
        </p:nvSpPr>
        <p:spPr>
          <a:xfrm>
            <a:off x="6152287" y="2920170"/>
            <a:ext cx="2110737" cy="99999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алоба подается на иные акты налоговых органов, действия (бездействие) должностных лиц налогового органа, а также решения, принятые по ст. 101.4 НК РФ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8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xmlns="" id="{A10F4B12-F5C5-3141-A990-AC3E4E07D686}"/>
              </a:ext>
            </a:extLst>
          </p:cNvPr>
          <p:cNvSpPr/>
          <p:nvPr/>
        </p:nvSpPr>
        <p:spPr>
          <a:xfrm>
            <a:off x="6469516" y="2064309"/>
            <a:ext cx="1499129" cy="1292351"/>
          </a:xfrm>
          <a:prstGeom prst="hexagon">
            <a:avLst>
              <a:gd name="adj" fmla="val 28481"/>
              <a:gd name="vf" fmla="val 115470"/>
            </a:avLst>
          </a:prstGeom>
          <a:noFill/>
          <a:ln w="19050">
            <a:gradFill>
              <a:gsLst>
                <a:gs pos="0">
                  <a:srgbClr val="00CEFF">
                    <a:lumMod val="39000"/>
                    <a:lumOff val="61000"/>
                  </a:srgbClr>
                </a:gs>
                <a:gs pos="84000">
                  <a:srgbClr val="00CEFF">
                    <a:alpha val="0"/>
                  </a:srgbClr>
                </a:gs>
                <a:gs pos="45000">
                  <a:srgbClr val="C8D1FF"/>
                </a:gs>
                <a:gs pos="16000">
                  <a:srgbClr val="2F60F6"/>
                </a:gs>
                <a:gs pos="61000">
                  <a:srgbClr val="384AF4">
                    <a:alpha val="0"/>
                  </a:srgbClr>
                </a:gs>
                <a:gs pos="100000">
                  <a:srgbClr val="00CEFF">
                    <a:lumMod val="22000"/>
                    <a:lumOff val="78000"/>
                    <a:alpha val="0"/>
                  </a:srgbClr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/>
            <a:endParaRPr lang="ru-RU" dirty="0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A4E1382A-515E-7A42-A4A4-21FBE60D30A2}"/>
              </a:ext>
            </a:extLst>
          </p:cNvPr>
          <p:cNvGrpSpPr/>
          <p:nvPr/>
        </p:nvGrpSpPr>
        <p:grpSpPr>
          <a:xfrm>
            <a:off x="3116304" y="2726160"/>
            <a:ext cx="1499129" cy="1293089"/>
            <a:chOff x="5961230" y="1995234"/>
            <a:chExt cx="1999098" cy="1724342"/>
          </a:xfrm>
        </p:grpSpPr>
        <p:sp>
          <p:nvSpPr>
            <p:cNvPr id="65" name="Шестиугольник 64">
              <a:extLst>
                <a:ext uri="{FF2B5EF4-FFF2-40B4-BE49-F238E27FC236}">
                  <a16:creationId xmlns:a16="http://schemas.microsoft.com/office/drawing/2014/main" xmlns="" id="{0E3A04AE-9F94-D547-9020-371AB741F18B}"/>
                </a:ext>
              </a:extLst>
            </p:cNvPr>
            <p:cNvSpPr/>
            <p:nvPr/>
          </p:nvSpPr>
          <p:spPr>
            <a:xfrm>
              <a:off x="5961230" y="1995234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19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66" name="Треугольник 53">
              <a:extLst>
                <a:ext uri="{FF2B5EF4-FFF2-40B4-BE49-F238E27FC236}">
                  <a16:creationId xmlns:a16="http://schemas.microsoft.com/office/drawing/2014/main" xmlns="" id="{E3FB81A1-C3EA-2D47-BC06-9D58D473AF52}"/>
                </a:ext>
              </a:extLst>
            </p:cNvPr>
            <p:cNvSpPr/>
            <p:nvPr/>
          </p:nvSpPr>
          <p:spPr>
            <a:xfrm>
              <a:off x="6831021" y="3537832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54414" y="252165"/>
            <a:ext cx="6786935" cy="671974"/>
          </a:xfrm>
        </p:spPr>
        <p:txBody>
          <a:bodyPr rtlCol="0" anchor="ctr">
            <a:noAutofit/>
          </a:bodyPr>
          <a:lstStyle/>
          <a:p>
            <a:pPr algn="ctr" defTabSz="709487">
              <a:lnSpc>
                <a:spcPct val="100000"/>
              </a:lnSpc>
              <a:defRPr/>
            </a:pPr>
            <a:r>
              <a:rPr lang="ru-RU" sz="1224" dirty="0"/>
              <a:t/>
            </a:r>
            <a:br>
              <a:rPr lang="ru-RU" sz="1224" dirty="0"/>
            </a:br>
            <a:r>
              <a:rPr lang="ru-RU" sz="1224" dirty="0" smtClean="0"/>
              <a:t/>
            </a:r>
            <a:br>
              <a:rPr lang="ru-RU" sz="1224" dirty="0" smtClean="0"/>
            </a:br>
            <a:r>
              <a:rPr lang="ru-RU" sz="1224" dirty="0"/>
              <a:t/>
            </a:r>
            <a:br>
              <a:rPr lang="ru-RU" sz="1224" dirty="0"/>
            </a:br>
            <a:r>
              <a:rPr lang="ru-RU" sz="2200" dirty="0" smtClean="0"/>
              <a:t>Способы подачи жалобы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326866" y="3491274"/>
            <a:ext cx="574500" cy="444913"/>
          </a:xfrm>
          <a:prstGeom prst="rect">
            <a:avLst/>
          </a:prstGeom>
        </p:spPr>
        <p:txBody>
          <a:bodyPr lIns="70953" tIns="35477" rIns="70953" bIns="35477" anchor="ctr">
            <a:normAutofit/>
          </a:bodyPr>
          <a:lstStyle/>
          <a:p>
            <a:pPr algn="ctr" defTabSz="709487">
              <a:defRPr/>
            </a:pPr>
            <a:endParaRPr lang="ru-RU" sz="680" b="1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12"/>
            <a:ext cx="1187865" cy="753722"/>
          </a:xfrm>
          <a:prstGeom prst="rect">
            <a:avLst/>
          </a:prstGeom>
        </p:spPr>
      </p:pic>
      <p:sp>
        <p:nvSpPr>
          <p:cNvPr id="13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/>
              <a:t>4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48471" y="4018512"/>
            <a:ext cx="6549588" cy="107133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Жалоба подписывается лицом, которое заявляет о нарушении его прав,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или его представителем, полномочия которого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должны быть документально подтверждены</a:t>
            </a:r>
          </a:p>
        </p:txBody>
      </p:sp>
      <p:pic>
        <p:nvPicPr>
          <p:cNvPr id="17" name="Рисунок 16" descr="1.pn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43877" y="924139"/>
            <a:ext cx="705454" cy="70545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xmlns="" id="{23839B74-212F-F848-A49D-0189E8E319C4}"/>
              </a:ext>
            </a:extLst>
          </p:cNvPr>
          <p:cNvGrpSpPr/>
          <p:nvPr/>
        </p:nvGrpSpPr>
        <p:grpSpPr>
          <a:xfrm>
            <a:off x="1171394" y="1792784"/>
            <a:ext cx="1722316" cy="1416217"/>
            <a:chOff x="1416274" y="2852936"/>
            <a:chExt cx="1999098" cy="1723359"/>
          </a:xfrm>
        </p:grpSpPr>
        <p:sp>
          <p:nvSpPr>
            <p:cNvPr id="49" name="Шестиугольник 48">
              <a:extLst>
                <a:ext uri="{FF2B5EF4-FFF2-40B4-BE49-F238E27FC236}">
                  <a16:creationId xmlns:a16="http://schemas.microsoft.com/office/drawing/2014/main" xmlns="" id="{8462E2B6-8AD5-0444-98E1-00B7A5A9360C}"/>
                </a:ext>
              </a:extLst>
            </p:cNvPr>
            <p:cNvSpPr/>
            <p:nvPr/>
          </p:nvSpPr>
          <p:spPr>
            <a:xfrm>
              <a:off x="1416274" y="2852936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0" name="Шестиугольник 49">
              <a:extLst>
                <a:ext uri="{FF2B5EF4-FFF2-40B4-BE49-F238E27FC236}">
                  <a16:creationId xmlns:a16="http://schemas.microsoft.com/office/drawing/2014/main" xmlns="" id="{81CC8936-B661-1C4D-97D2-213B65476412}"/>
                </a:ext>
              </a:extLst>
            </p:cNvPr>
            <p:cNvSpPr/>
            <p:nvPr/>
          </p:nvSpPr>
          <p:spPr>
            <a:xfrm>
              <a:off x="1512274" y="2935694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FF120135-2158-1547-A7FF-E07FEFD078F1}"/>
              </a:ext>
            </a:extLst>
          </p:cNvPr>
          <p:cNvGrpSpPr/>
          <p:nvPr/>
        </p:nvGrpSpPr>
        <p:grpSpPr>
          <a:xfrm>
            <a:off x="3768563" y="2366708"/>
            <a:ext cx="1499129" cy="1292351"/>
            <a:chOff x="2928442" y="3717032"/>
            <a:chExt cx="1999098" cy="1723359"/>
          </a:xfrm>
        </p:grpSpPr>
        <p:sp>
          <p:nvSpPr>
            <p:cNvPr id="52" name="Шестиугольник 51">
              <a:extLst>
                <a:ext uri="{FF2B5EF4-FFF2-40B4-BE49-F238E27FC236}">
                  <a16:creationId xmlns:a16="http://schemas.microsoft.com/office/drawing/2014/main" xmlns="" id="{E115CE1D-5609-A649-B653-D3EF5FD5AC3C}"/>
                </a:ext>
              </a:extLst>
            </p:cNvPr>
            <p:cNvSpPr/>
            <p:nvPr/>
          </p:nvSpPr>
          <p:spPr>
            <a:xfrm>
              <a:off x="2928442" y="3717032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3" name="Шестиугольник 52">
              <a:extLst>
                <a:ext uri="{FF2B5EF4-FFF2-40B4-BE49-F238E27FC236}">
                  <a16:creationId xmlns:a16="http://schemas.microsoft.com/office/drawing/2014/main" xmlns="" id="{E89DA7DE-E857-3D49-BE6A-BBC7AF034144}"/>
                </a:ext>
              </a:extLst>
            </p:cNvPr>
            <p:cNvSpPr/>
            <p:nvPr/>
          </p:nvSpPr>
          <p:spPr>
            <a:xfrm>
              <a:off x="3024442" y="3799790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DC50C02A-CB5F-8D4C-A201-77738F9511ED}"/>
              </a:ext>
            </a:extLst>
          </p:cNvPr>
          <p:cNvGrpSpPr/>
          <p:nvPr/>
        </p:nvGrpSpPr>
        <p:grpSpPr>
          <a:xfrm>
            <a:off x="1326428" y="2720247"/>
            <a:ext cx="1499129" cy="1292351"/>
            <a:chOff x="1416274" y="4581128"/>
            <a:chExt cx="1999098" cy="1723359"/>
          </a:xfrm>
        </p:grpSpPr>
        <p:sp>
          <p:nvSpPr>
            <p:cNvPr id="55" name="Шестиугольник 54">
              <a:extLst>
                <a:ext uri="{FF2B5EF4-FFF2-40B4-BE49-F238E27FC236}">
                  <a16:creationId xmlns:a16="http://schemas.microsoft.com/office/drawing/2014/main" xmlns="" id="{F6E99367-A29F-F34F-8063-471966DDCDD3}"/>
                </a:ext>
              </a:extLst>
            </p:cNvPr>
            <p:cNvSpPr/>
            <p:nvPr/>
          </p:nvSpPr>
          <p:spPr>
            <a:xfrm rot="10800000">
              <a:off x="1416274" y="4581128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18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6" name="Треугольник 47">
              <a:extLst>
                <a:ext uri="{FF2B5EF4-FFF2-40B4-BE49-F238E27FC236}">
                  <a16:creationId xmlns:a16="http://schemas.microsoft.com/office/drawing/2014/main" xmlns="" id="{359D5FA8-5404-DC48-A76E-15A2C1627F92}"/>
                </a:ext>
              </a:extLst>
            </p:cNvPr>
            <p:cNvSpPr/>
            <p:nvPr/>
          </p:nvSpPr>
          <p:spPr>
            <a:xfrm rot="14400000">
              <a:off x="2957365" y="4978530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8F07C2ED-68FB-C841-BB10-10A8C16D9D7D}"/>
              </a:ext>
            </a:extLst>
          </p:cNvPr>
          <p:cNvGrpSpPr/>
          <p:nvPr/>
        </p:nvGrpSpPr>
        <p:grpSpPr>
          <a:xfrm>
            <a:off x="2625478" y="1298206"/>
            <a:ext cx="1797787" cy="1524728"/>
            <a:chOff x="4440610" y="2852936"/>
            <a:chExt cx="1999098" cy="1723359"/>
          </a:xfrm>
        </p:grpSpPr>
        <p:sp>
          <p:nvSpPr>
            <p:cNvPr id="60" name="Шестиугольник 59">
              <a:extLst>
                <a:ext uri="{FF2B5EF4-FFF2-40B4-BE49-F238E27FC236}">
                  <a16:creationId xmlns:a16="http://schemas.microsoft.com/office/drawing/2014/main" xmlns="" id="{449902EA-4073-204E-A9C4-0392AEB99AAF}"/>
                </a:ext>
              </a:extLst>
            </p:cNvPr>
            <p:cNvSpPr/>
            <p:nvPr/>
          </p:nvSpPr>
          <p:spPr>
            <a:xfrm>
              <a:off x="4536610" y="2935694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59" name="Шестиугольник 58">
              <a:extLst>
                <a:ext uri="{FF2B5EF4-FFF2-40B4-BE49-F238E27FC236}">
                  <a16:creationId xmlns:a16="http://schemas.microsoft.com/office/drawing/2014/main" xmlns="" id="{C9BE7856-4264-C146-A369-B538AE8237F9}"/>
                </a:ext>
              </a:extLst>
            </p:cNvPr>
            <p:cNvSpPr/>
            <p:nvPr/>
          </p:nvSpPr>
          <p:spPr>
            <a:xfrm>
              <a:off x="4440610" y="2852936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574D42FD-1302-3948-B00A-8065232D86EE}"/>
              </a:ext>
            </a:extLst>
          </p:cNvPr>
          <p:cNvGrpSpPr/>
          <p:nvPr/>
        </p:nvGrpSpPr>
        <p:grpSpPr>
          <a:xfrm>
            <a:off x="5588050" y="2155907"/>
            <a:ext cx="1499129" cy="1292351"/>
            <a:chOff x="5952778" y="3717032"/>
            <a:chExt cx="1999098" cy="1723359"/>
          </a:xfrm>
        </p:grpSpPr>
        <p:sp>
          <p:nvSpPr>
            <p:cNvPr id="62" name="Шестиугольник 61">
              <a:extLst>
                <a:ext uri="{FF2B5EF4-FFF2-40B4-BE49-F238E27FC236}">
                  <a16:creationId xmlns:a16="http://schemas.microsoft.com/office/drawing/2014/main" xmlns="" id="{3D6059DA-42E0-114B-8196-A658C21BECCC}"/>
                </a:ext>
              </a:extLst>
            </p:cNvPr>
            <p:cNvSpPr/>
            <p:nvPr/>
          </p:nvSpPr>
          <p:spPr>
            <a:xfrm>
              <a:off x="5952778" y="3717032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63" name="Шестиугольник 62">
              <a:extLst>
                <a:ext uri="{FF2B5EF4-FFF2-40B4-BE49-F238E27FC236}">
                  <a16:creationId xmlns:a16="http://schemas.microsoft.com/office/drawing/2014/main" xmlns="" id="{B4F2E5F7-B891-A247-84E1-E73D28784B3B}"/>
                </a:ext>
              </a:extLst>
            </p:cNvPr>
            <p:cNvSpPr/>
            <p:nvPr/>
          </p:nvSpPr>
          <p:spPr>
            <a:xfrm>
              <a:off x="6048778" y="3799790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1E6D258E-68CB-DE48-8BE9-B7818FECAADC}"/>
              </a:ext>
            </a:extLst>
          </p:cNvPr>
          <p:cNvGrpSpPr/>
          <p:nvPr/>
        </p:nvGrpSpPr>
        <p:grpSpPr>
          <a:xfrm>
            <a:off x="4614116" y="1220030"/>
            <a:ext cx="1499129" cy="1292351"/>
            <a:chOff x="7464946" y="2852936"/>
            <a:chExt cx="1999098" cy="1723359"/>
          </a:xfrm>
        </p:grpSpPr>
        <p:sp>
          <p:nvSpPr>
            <p:cNvPr id="68" name="Шестиугольник 67">
              <a:extLst>
                <a:ext uri="{FF2B5EF4-FFF2-40B4-BE49-F238E27FC236}">
                  <a16:creationId xmlns:a16="http://schemas.microsoft.com/office/drawing/2014/main" xmlns="" id="{D6AC03C3-011A-844E-88EC-9818BF0D8CF3}"/>
                </a:ext>
              </a:extLst>
            </p:cNvPr>
            <p:cNvSpPr/>
            <p:nvPr/>
          </p:nvSpPr>
          <p:spPr>
            <a:xfrm>
              <a:off x="7464946" y="2852936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0">
                  <a:srgbClr val="36BEFF">
                    <a:alpha val="20000"/>
                  </a:srgbClr>
                </a:gs>
                <a:gs pos="95000">
                  <a:srgbClr val="36BEFF">
                    <a:alpha val="0"/>
                  </a:srgbClr>
                </a:gs>
              </a:gsLst>
              <a:lin ang="180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69" name="Шестиугольник 68">
              <a:extLst>
                <a:ext uri="{FF2B5EF4-FFF2-40B4-BE49-F238E27FC236}">
                  <a16:creationId xmlns:a16="http://schemas.microsoft.com/office/drawing/2014/main" xmlns="" id="{7C5842A1-E140-3A44-AC2E-8C1F22957933}"/>
                </a:ext>
              </a:extLst>
            </p:cNvPr>
            <p:cNvSpPr/>
            <p:nvPr/>
          </p:nvSpPr>
          <p:spPr>
            <a:xfrm>
              <a:off x="7560946" y="2935694"/>
              <a:ext cx="1807098" cy="1557842"/>
            </a:xfrm>
            <a:prstGeom prst="hexagon">
              <a:avLst>
                <a:gd name="adj" fmla="val 28481"/>
                <a:gd name="vf" fmla="val 115470"/>
              </a:avLst>
            </a:prstGeom>
            <a:gradFill>
              <a:gsLst>
                <a:gs pos="17000">
                  <a:srgbClr val="00B7FF"/>
                </a:gs>
                <a:gs pos="100000">
                  <a:srgbClr val="384AF4"/>
                </a:gs>
                <a:gs pos="35000">
                  <a:srgbClr val="00AAFF"/>
                </a:gs>
              </a:gsLst>
              <a:lin ang="8400000" scaled="0"/>
            </a:gradFill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5000">
                    <a:srgbClr val="00CEFF"/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84000"/>
                    </a:srgbClr>
                  </a:gs>
                  <a:gs pos="100000">
                    <a:srgbClr val="00CEFF">
                      <a:lumMod val="22000"/>
                      <a:lumOff val="78000"/>
                    </a:srgbClr>
                  </a:gs>
                </a:gsLst>
                <a:lin ang="180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70" name="Треугольник 55">
            <a:extLst>
              <a:ext uri="{FF2B5EF4-FFF2-40B4-BE49-F238E27FC236}">
                <a16:creationId xmlns:a16="http://schemas.microsoft.com/office/drawing/2014/main" xmlns="" id="{378566EF-B2DE-B14B-9365-8319084E04EB}"/>
              </a:ext>
            </a:extLst>
          </p:cNvPr>
          <p:cNvSpPr/>
          <p:nvPr/>
        </p:nvSpPr>
        <p:spPr>
          <a:xfrm rot="10800000">
            <a:off x="5261462" y="3491274"/>
            <a:ext cx="204436" cy="136290"/>
          </a:xfrm>
          <a:prstGeom prst="triangle">
            <a:avLst/>
          </a:prstGeom>
          <a:solidFill>
            <a:srgbClr val="384AF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6" rIns="68571" bIns="3428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32"/>
            <a:endParaRPr lang="ru-RU" dirty="0"/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F264E74A-A651-B349-98FB-F16A701E9E60}"/>
              </a:ext>
            </a:extLst>
          </p:cNvPr>
          <p:cNvGrpSpPr/>
          <p:nvPr/>
        </p:nvGrpSpPr>
        <p:grpSpPr>
          <a:xfrm>
            <a:off x="147473" y="1220030"/>
            <a:ext cx="1499129" cy="1292351"/>
            <a:chOff x="-95894" y="1988840"/>
            <a:chExt cx="1999098" cy="1723359"/>
          </a:xfrm>
        </p:grpSpPr>
        <p:sp>
          <p:nvSpPr>
            <p:cNvPr id="74" name="Шестиугольник 73">
              <a:extLst>
                <a:ext uri="{FF2B5EF4-FFF2-40B4-BE49-F238E27FC236}">
                  <a16:creationId xmlns:a16="http://schemas.microsoft.com/office/drawing/2014/main" xmlns="" id="{D17E41F7-B791-1A43-B0CA-6C63DB9871C2}"/>
                </a:ext>
              </a:extLst>
            </p:cNvPr>
            <p:cNvSpPr/>
            <p:nvPr/>
          </p:nvSpPr>
          <p:spPr>
            <a:xfrm rot="10800000">
              <a:off x="-95894" y="1988840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3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75" name="Треугольник 2">
              <a:extLst>
                <a:ext uri="{FF2B5EF4-FFF2-40B4-BE49-F238E27FC236}">
                  <a16:creationId xmlns:a16="http://schemas.microsoft.com/office/drawing/2014/main" xmlns="" id="{52E07257-967D-F54B-B46E-8483C38EFB5F}"/>
                </a:ext>
              </a:extLst>
            </p:cNvPr>
            <p:cNvSpPr/>
            <p:nvPr/>
          </p:nvSpPr>
          <p:spPr>
            <a:xfrm rot="18000000">
              <a:off x="1447846" y="3145967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76" name="Текст 15">
            <a:extLst>
              <a:ext uri="{FF2B5EF4-FFF2-40B4-BE49-F238E27FC236}">
                <a16:creationId xmlns:a16="http://schemas.microsoft.com/office/drawing/2014/main" xmlns="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1415656" y="2214840"/>
            <a:ext cx="1355148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ТКС</a:t>
            </a:r>
            <a:r>
              <a:rPr lang="ru-RU" sz="1600" b="1" dirty="0">
                <a:solidFill>
                  <a:srgbClr val="005AA9"/>
                </a:solidFill>
                <a:latin typeface="Calibri"/>
              </a:rPr>
              <a:t> *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Текст 15">
            <a:extLst>
              <a:ext uri="{FF2B5EF4-FFF2-40B4-BE49-F238E27FC236}">
                <a16:creationId xmlns:a16="http://schemas.microsoft.com/office/drawing/2014/main" xmlns="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3988804" y="2762780"/>
            <a:ext cx="1156620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почте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Текст 15">
            <a:extLst>
              <a:ext uri="{FF2B5EF4-FFF2-40B4-BE49-F238E27FC236}">
                <a16:creationId xmlns:a16="http://schemas.microsoft.com/office/drawing/2014/main" xmlns="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2946062" y="1643094"/>
            <a:ext cx="1156620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Лично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F264E74A-A651-B349-98FB-F16A701E9E60}"/>
              </a:ext>
            </a:extLst>
          </p:cNvPr>
          <p:cNvGrpSpPr/>
          <p:nvPr/>
        </p:nvGrpSpPr>
        <p:grpSpPr>
          <a:xfrm rot="7298636">
            <a:off x="5840292" y="690954"/>
            <a:ext cx="1258451" cy="1255862"/>
            <a:chOff x="-95894" y="1988840"/>
            <a:chExt cx="1999098" cy="1723359"/>
          </a:xfrm>
        </p:grpSpPr>
        <p:sp>
          <p:nvSpPr>
            <p:cNvPr id="80" name="Шестиугольник 79">
              <a:extLst>
                <a:ext uri="{FF2B5EF4-FFF2-40B4-BE49-F238E27FC236}">
                  <a16:creationId xmlns:a16="http://schemas.microsoft.com/office/drawing/2014/main" xmlns="" id="{D17E41F7-B791-1A43-B0CA-6C63DB9871C2}"/>
                </a:ext>
              </a:extLst>
            </p:cNvPr>
            <p:cNvSpPr/>
            <p:nvPr/>
          </p:nvSpPr>
          <p:spPr>
            <a:xfrm rot="10800000">
              <a:off x="-95894" y="1988840"/>
              <a:ext cx="1999098" cy="1723359"/>
            </a:xfrm>
            <a:prstGeom prst="hexagon">
              <a:avLst>
                <a:gd name="adj" fmla="val 28481"/>
                <a:gd name="vf" fmla="val 115470"/>
              </a:avLst>
            </a:prstGeom>
            <a:noFill/>
            <a:ln w="19050">
              <a:gradFill>
                <a:gsLst>
                  <a:gs pos="0">
                    <a:srgbClr val="00CEFF">
                      <a:lumMod val="39000"/>
                      <a:lumOff val="61000"/>
                    </a:srgbClr>
                  </a:gs>
                  <a:gs pos="84000">
                    <a:srgbClr val="00CEFF">
                      <a:alpha val="0"/>
                    </a:srgbClr>
                  </a:gs>
                  <a:gs pos="45000">
                    <a:srgbClr val="C8D1FF"/>
                  </a:gs>
                  <a:gs pos="16000">
                    <a:srgbClr val="2F60F6"/>
                  </a:gs>
                  <a:gs pos="61000">
                    <a:srgbClr val="384AF4">
                      <a:alpha val="0"/>
                    </a:srgbClr>
                  </a:gs>
                  <a:gs pos="100000">
                    <a:srgbClr val="00CEFF">
                      <a:lumMod val="22000"/>
                      <a:lumOff val="78000"/>
                      <a:alpha val="0"/>
                    </a:srgbClr>
                  </a:gs>
                </a:gsLst>
                <a:lin ang="3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  <p:sp>
          <p:nvSpPr>
            <p:cNvPr id="81" name="Треугольник 2">
              <a:extLst>
                <a:ext uri="{FF2B5EF4-FFF2-40B4-BE49-F238E27FC236}">
                  <a16:creationId xmlns:a16="http://schemas.microsoft.com/office/drawing/2014/main" xmlns="" id="{52E07257-967D-F54B-B46E-8483C38EFB5F}"/>
                </a:ext>
              </a:extLst>
            </p:cNvPr>
            <p:cNvSpPr/>
            <p:nvPr/>
          </p:nvSpPr>
          <p:spPr>
            <a:xfrm rot="18000000">
              <a:off x="1447846" y="3145967"/>
              <a:ext cx="272616" cy="181744"/>
            </a:xfrm>
            <a:prstGeom prst="triangle">
              <a:avLst/>
            </a:prstGeom>
            <a:solidFill>
              <a:srgbClr val="384AF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32"/>
              <a:endParaRPr lang="ru-RU" dirty="0"/>
            </a:p>
          </p:txBody>
        </p:sp>
      </p:grpSp>
      <p:sp>
        <p:nvSpPr>
          <p:cNvPr id="82" name="Текст 15">
            <a:extLst>
              <a:ext uri="{FF2B5EF4-FFF2-40B4-BE49-F238E27FC236}">
                <a16:creationId xmlns:a16="http://schemas.microsoft.com/office/drawing/2014/main" xmlns="" id="{E92940AB-DB6E-9940-AB15-787DFA741177}"/>
              </a:ext>
            </a:extLst>
          </p:cNvPr>
          <p:cNvSpPr txBox="1">
            <a:spLocks/>
          </p:cNvSpPr>
          <p:nvPr/>
        </p:nvSpPr>
        <p:spPr>
          <a:xfrm>
            <a:off x="320037" y="1051138"/>
            <a:ext cx="1154000" cy="1400443"/>
          </a:xfrm>
          <a:prstGeom prst="rect">
            <a:avLst/>
          </a:prstGeom>
        </p:spPr>
        <p:txBody>
          <a:bodyPr lIns="68580" tIns="34290" rIns="68580" bIns="34290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от 20.12.2019 № ММВ-7-9/645 «Об утверждении формы жалобы, форматов и порядка представления»</a:t>
            </a:r>
            <a:endParaRPr lang="en-US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541" y="3281653"/>
            <a:ext cx="1899053" cy="10704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*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Телекоммуникационные каналы связи</a:t>
            </a:r>
          </a:p>
        </p:txBody>
      </p:sp>
      <p:pic>
        <p:nvPicPr>
          <p:cNvPr id="18" name="Рисунок 17" descr="6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74858" y="3633248"/>
            <a:ext cx="649840" cy="4620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4" name="Текст 15">
            <a:extLst>
              <a:ext uri="{FF2B5EF4-FFF2-40B4-BE49-F238E27FC236}">
                <a16:creationId xmlns:a16="http://schemas.microsoft.com/office/drawing/2014/main" xmlns="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4785370" y="1606321"/>
            <a:ext cx="1243546" cy="446221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ЛК</a:t>
            </a:r>
            <a:r>
              <a:rPr lang="ru-RU" sz="1600" b="1" dirty="0">
                <a:solidFill>
                  <a:srgbClr val="005AA9"/>
                </a:solidFill>
                <a:latin typeface="Calibri"/>
              </a:rPr>
              <a:t> *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Текст 15">
            <a:extLst>
              <a:ext uri="{FF2B5EF4-FFF2-40B4-BE49-F238E27FC236}">
                <a16:creationId xmlns:a16="http://schemas.microsoft.com/office/drawing/2014/main" xmlns="" id="{E92940AB-DB6E-9940-AB15-787DFA741177}"/>
              </a:ext>
            </a:extLst>
          </p:cNvPr>
          <p:cNvSpPr txBox="1">
            <a:spLocks/>
          </p:cNvSpPr>
          <p:nvPr/>
        </p:nvSpPr>
        <p:spPr>
          <a:xfrm>
            <a:off x="6113245" y="755464"/>
            <a:ext cx="1826930" cy="1400443"/>
          </a:xfrm>
          <a:prstGeom prst="rect">
            <a:avLst/>
          </a:prstGeom>
        </p:spPr>
        <p:txBody>
          <a:bodyPr lIns="68580" tIns="34290" rIns="68580" bIns="34290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Электронный сервис ФНС России «Личный кабинет налогоплательщика»: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-для физических лиц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-для юридических лиц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для индивидуальных предпринимателей</a:t>
            </a:r>
          </a:p>
          <a:p>
            <a:pPr algn="ctr">
              <a:lnSpc>
                <a:spcPct val="120000"/>
              </a:lnSpc>
              <a:buFontTx/>
              <a:buChar char="-"/>
            </a:pPr>
            <a:r>
              <a:rPr lang="ru-RU" sz="9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Текст 15">
            <a:extLst>
              <a:ext uri="{FF2B5EF4-FFF2-40B4-BE49-F238E27FC236}">
                <a16:creationId xmlns:a16="http://schemas.microsoft.com/office/drawing/2014/main" xmlns="" id="{662202C0-1C62-E443-9735-2F2A69EE8FCC}"/>
              </a:ext>
            </a:extLst>
          </p:cNvPr>
          <p:cNvSpPr txBox="1">
            <a:spLocks/>
          </p:cNvSpPr>
          <p:nvPr/>
        </p:nvSpPr>
        <p:spPr>
          <a:xfrm>
            <a:off x="5676818" y="2451582"/>
            <a:ext cx="1355148" cy="553024"/>
          </a:xfrm>
          <a:prstGeom prst="rect">
            <a:avLst/>
          </a:prstGeom>
        </p:spPr>
        <p:txBody>
          <a:bodyPr lIns="68580" tIns="34290" rIns="68580" bIns="34290" anchor="ctr"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2800" b="0" i="0" kern="120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Через сайт </a:t>
            </a:r>
          </a:p>
          <a:p>
            <a:pPr marL="0" indent="0" algn="ctr">
              <a:buNone/>
            </a:pPr>
            <a:r>
              <a:rPr lang="ru-RU" sz="15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Гос.услуг</a:t>
            </a:r>
            <a:endParaRPr lang="ru-RU" sz="15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7" name="Group 3098"/>
          <p:cNvGrpSpPr/>
          <p:nvPr/>
        </p:nvGrpSpPr>
        <p:grpSpPr>
          <a:xfrm>
            <a:off x="7810875" y="406745"/>
            <a:ext cx="813285" cy="813285"/>
            <a:chOff x="4968875" y="758826"/>
            <a:chExt cx="1036638" cy="1036638"/>
          </a:xfrm>
          <a:solidFill>
            <a:schemeClr val="accent1"/>
          </a:solidFill>
        </p:grpSpPr>
        <p:sp>
          <p:nvSpPr>
            <p:cNvPr id="88" name="Freeform 18"/>
            <p:cNvSpPr>
              <a:spLocks noEditPoints="1"/>
            </p:cNvSpPr>
            <p:nvPr/>
          </p:nvSpPr>
          <p:spPr bwMode="auto">
            <a:xfrm>
              <a:off x="4968875" y="1382713"/>
              <a:ext cx="692150" cy="412750"/>
            </a:xfrm>
            <a:custGeom>
              <a:avLst/>
              <a:gdLst>
                <a:gd name="T0" fmla="*/ 1510 w 1632"/>
                <a:gd name="T1" fmla="*/ 0 h 979"/>
                <a:gd name="T2" fmla="*/ 122 w 1632"/>
                <a:gd name="T3" fmla="*/ 0 h 979"/>
                <a:gd name="T4" fmla="*/ 0 w 1632"/>
                <a:gd name="T5" fmla="*/ 122 h 979"/>
                <a:gd name="T6" fmla="*/ 0 w 1632"/>
                <a:gd name="T7" fmla="*/ 857 h 979"/>
                <a:gd name="T8" fmla="*/ 122 w 1632"/>
                <a:gd name="T9" fmla="*/ 979 h 979"/>
                <a:gd name="T10" fmla="*/ 1510 w 1632"/>
                <a:gd name="T11" fmla="*/ 979 h 979"/>
                <a:gd name="T12" fmla="*/ 1632 w 1632"/>
                <a:gd name="T13" fmla="*/ 857 h 979"/>
                <a:gd name="T14" fmla="*/ 1632 w 1632"/>
                <a:gd name="T15" fmla="*/ 122 h 979"/>
                <a:gd name="T16" fmla="*/ 1510 w 1632"/>
                <a:gd name="T17" fmla="*/ 0 h 979"/>
                <a:gd name="T18" fmla="*/ 1550 w 1632"/>
                <a:gd name="T19" fmla="*/ 857 h 979"/>
                <a:gd name="T20" fmla="*/ 1510 w 1632"/>
                <a:gd name="T21" fmla="*/ 897 h 979"/>
                <a:gd name="T22" fmla="*/ 122 w 1632"/>
                <a:gd name="T23" fmla="*/ 897 h 979"/>
                <a:gd name="T24" fmla="*/ 82 w 1632"/>
                <a:gd name="T25" fmla="*/ 857 h 979"/>
                <a:gd name="T26" fmla="*/ 82 w 1632"/>
                <a:gd name="T27" fmla="*/ 122 h 979"/>
                <a:gd name="T28" fmla="*/ 122 w 1632"/>
                <a:gd name="T29" fmla="*/ 81 h 979"/>
                <a:gd name="T30" fmla="*/ 1510 w 1632"/>
                <a:gd name="T31" fmla="*/ 81 h 979"/>
                <a:gd name="T32" fmla="*/ 1550 w 1632"/>
                <a:gd name="T33" fmla="*/ 122 h 979"/>
                <a:gd name="T34" fmla="*/ 1550 w 1632"/>
                <a:gd name="T35" fmla="*/ 857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32" h="979">
                  <a:moveTo>
                    <a:pt x="1510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857"/>
                    <a:pt x="0" y="857"/>
                    <a:pt x="0" y="857"/>
                  </a:cubicBezTo>
                  <a:cubicBezTo>
                    <a:pt x="0" y="924"/>
                    <a:pt x="55" y="979"/>
                    <a:pt x="122" y="979"/>
                  </a:cubicBezTo>
                  <a:cubicBezTo>
                    <a:pt x="1510" y="979"/>
                    <a:pt x="1510" y="979"/>
                    <a:pt x="1510" y="979"/>
                  </a:cubicBezTo>
                  <a:cubicBezTo>
                    <a:pt x="1577" y="979"/>
                    <a:pt x="1632" y="924"/>
                    <a:pt x="1632" y="857"/>
                  </a:cubicBezTo>
                  <a:cubicBezTo>
                    <a:pt x="1632" y="122"/>
                    <a:pt x="1632" y="122"/>
                    <a:pt x="1632" y="122"/>
                  </a:cubicBezTo>
                  <a:cubicBezTo>
                    <a:pt x="1632" y="55"/>
                    <a:pt x="1577" y="0"/>
                    <a:pt x="1510" y="0"/>
                  </a:cubicBezTo>
                  <a:close/>
                  <a:moveTo>
                    <a:pt x="1550" y="857"/>
                  </a:moveTo>
                  <a:cubicBezTo>
                    <a:pt x="1550" y="879"/>
                    <a:pt x="1532" y="897"/>
                    <a:pt x="1510" y="897"/>
                  </a:cubicBezTo>
                  <a:cubicBezTo>
                    <a:pt x="122" y="897"/>
                    <a:pt x="122" y="897"/>
                    <a:pt x="122" y="897"/>
                  </a:cubicBezTo>
                  <a:cubicBezTo>
                    <a:pt x="100" y="897"/>
                    <a:pt x="82" y="879"/>
                    <a:pt x="82" y="857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00"/>
                    <a:pt x="100" y="81"/>
                    <a:pt x="122" y="81"/>
                  </a:cubicBezTo>
                  <a:cubicBezTo>
                    <a:pt x="1510" y="81"/>
                    <a:pt x="1510" y="81"/>
                    <a:pt x="1510" y="81"/>
                  </a:cubicBezTo>
                  <a:cubicBezTo>
                    <a:pt x="1532" y="81"/>
                    <a:pt x="1550" y="100"/>
                    <a:pt x="1550" y="122"/>
                  </a:cubicBezTo>
                  <a:cubicBezTo>
                    <a:pt x="1550" y="857"/>
                    <a:pt x="1550" y="857"/>
                    <a:pt x="1550" y="8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89" name="Freeform 19"/>
            <p:cNvSpPr>
              <a:spLocks/>
            </p:cNvSpPr>
            <p:nvPr/>
          </p:nvSpPr>
          <p:spPr bwMode="auto">
            <a:xfrm>
              <a:off x="5383213" y="1139826"/>
              <a:ext cx="173038" cy="34925"/>
            </a:xfrm>
            <a:custGeom>
              <a:avLst/>
              <a:gdLst>
                <a:gd name="T0" fmla="*/ 41 w 408"/>
                <a:gd name="T1" fmla="*/ 81 h 81"/>
                <a:gd name="T2" fmla="*/ 367 w 408"/>
                <a:gd name="T3" fmla="*/ 81 h 81"/>
                <a:gd name="T4" fmla="*/ 408 w 408"/>
                <a:gd name="T5" fmla="*/ 40 h 81"/>
                <a:gd name="T6" fmla="*/ 367 w 408"/>
                <a:gd name="T7" fmla="*/ 0 h 81"/>
                <a:gd name="T8" fmla="*/ 41 w 408"/>
                <a:gd name="T9" fmla="*/ 0 h 81"/>
                <a:gd name="T10" fmla="*/ 0 w 408"/>
                <a:gd name="T11" fmla="*/ 40 h 81"/>
                <a:gd name="T12" fmla="*/ 41 w 40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41" y="81"/>
                  </a:moveTo>
                  <a:cubicBezTo>
                    <a:pt x="367" y="81"/>
                    <a:pt x="367" y="81"/>
                    <a:pt x="367" y="81"/>
                  </a:cubicBezTo>
                  <a:cubicBezTo>
                    <a:pt x="390" y="81"/>
                    <a:pt x="408" y="63"/>
                    <a:pt x="408" y="40"/>
                  </a:cubicBezTo>
                  <a:cubicBezTo>
                    <a:pt x="408" y="18"/>
                    <a:pt x="390" y="0"/>
                    <a:pt x="3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0" name="Freeform 20"/>
            <p:cNvSpPr>
              <a:spLocks/>
            </p:cNvSpPr>
            <p:nvPr/>
          </p:nvSpPr>
          <p:spPr bwMode="auto">
            <a:xfrm>
              <a:off x="5280025" y="1554163"/>
              <a:ext cx="173038" cy="34925"/>
            </a:xfrm>
            <a:custGeom>
              <a:avLst/>
              <a:gdLst>
                <a:gd name="T0" fmla="*/ 41 w 408"/>
                <a:gd name="T1" fmla="*/ 81 h 81"/>
                <a:gd name="T2" fmla="*/ 368 w 408"/>
                <a:gd name="T3" fmla="*/ 81 h 81"/>
                <a:gd name="T4" fmla="*/ 408 w 408"/>
                <a:gd name="T5" fmla="*/ 41 h 81"/>
                <a:gd name="T6" fmla="*/ 368 w 408"/>
                <a:gd name="T7" fmla="*/ 0 h 81"/>
                <a:gd name="T8" fmla="*/ 41 w 408"/>
                <a:gd name="T9" fmla="*/ 0 h 81"/>
                <a:gd name="T10" fmla="*/ 0 w 408"/>
                <a:gd name="T11" fmla="*/ 41 h 81"/>
                <a:gd name="T12" fmla="*/ 41 w 40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41" y="81"/>
                  </a:moveTo>
                  <a:cubicBezTo>
                    <a:pt x="368" y="81"/>
                    <a:pt x="368" y="81"/>
                    <a:pt x="368" y="81"/>
                  </a:cubicBezTo>
                  <a:cubicBezTo>
                    <a:pt x="390" y="81"/>
                    <a:pt x="408" y="63"/>
                    <a:pt x="408" y="41"/>
                  </a:cubicBezTo>
                  <a:cubicBezTo>
                    <a:pt x="408" y="18"/>
                    <a:pt x="390" y="0"/>
                    <a:pt x="36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ubicBezTo>
                    <a:pt x="0" y="63"/>
                    <a:pt x="19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1" name="Freeform 21"/>
            <p:cNvSpPr>
              <a:spLocks noEditPoints="1"/>
            </p:cNvSpPr>
            <p:nvPr/>
          </p:nvSpPr>
          <p:spPr bwMode="auto">
            <a:xfrm>
              <a:off x="5038725" y="758826"/>
              <a:ext cx="103188" cy="588963"/>
            </a:xfrm>
            <a:custGeom>
              <a:avLst/>
              <a:gdLst>
                <a:gd name="T0" fmla="*/ 123 w 245"/>
                <a:gd name="T1" fmla="*/ 1392 h 1392"/>
                <a:gd name="T2" fmla="*/ 245 w 245"/>
                <a:gd name="T3" fmla="*/ 1270 h 1392"/>
                <a:gd name="T4" fmla="*/ 245 w 245"/>
                <a:gd name="T5" fmla="*/ 209 h 1392"/>
                <a:gd name="T6" fmla="*/ 241 w 245"/>
                <a:gd name="T7" fmla="*/ 192 h 1392"/>
                <a:gd name="T8" fmla="*/ 241 w 245"/>
                <a:gd name="T9" fmla="*/ 191 h 1392"/>
                <a:gd name="T10" fmla="*/ 159 w 245"/>
                <a:gd name="T11" fmla="*/ 28 h 1392"/>
                <a:gd name="T12" fmla="*/ 86 w 245"/>
                <a:gd name="T13" fmla="*/ 28 h 1392"/>
                <a:gd name="T14" fmla="*/ 4 w 245"/>
                <a:gd name="T15" fmla="*/ 191 h 1392"/>
                <a:gd name="T16" fmla="*/ 4 w 245"/>
                <a:gd name="T17" fmla="*/ 192 h 1392"/>
                <a:gd name="T18" fmla="*/ 0 w 245"/>
                <a:gd name="T19" fmla="*/ 209 h 1392"/>
                <a:gd name="T20" fmla="*/ 0 w 245"/>
                <a:gd name="T21" fmla="*/ 1270 h 1392"/>
                <a:gd name="T22" fmla="*/ 123 w 245"/>
                <a:gd name="T23" fmla="*/ 1392 h 1392"/>
                <a:gd name="T24" fmla="*/ 123 w 245"/>
                <a:gd name="T25" fmla="*/ 137 h 1392"/>
                <a:gd name="T26" fmla="*/ 138 w 245"/>
                <a:gd name="T27" fmla="*/ 168 h 1392"/>
                <a:gd name="T28" fmla="*/ 107 w 245"/>
                <a:gd name="T29" fmla="*/ 168 h 1392"/>
                <a:gd name="T30" fmla="*/ 123 w 245"/>
                <a:gd name="T31" fmla="*/ 137 h 1392"/>
                <a:gd name="T32" fmla="*/ 82 w 245"/>
                <a:gd name="T33" fmla="*/ 250 h 1392"/>
                <a:gd name="T34" fmla="*/ 163 w 245"/>
                <a:gd name="T35" fmla="*/ 250 h 1392"/>
                <a:gd name="T36" fmla="*/ 163 w 245"/>
                <a:gd name="T37" fmla="*/ 1147 h 1392"/>
                <a:gd name="T38" fmla="*/ 82 w 245"/>
                <a:gd name="T39" fmla="*/ 1147 h 1392"/>
                <a:gd name="T40" fmla="*/ 82 w 245"/>
                <a:gd name="T41" fmla="*/ 250 h 1392"/>
                <a:gd name="T42" fmla="*/ 82 w 245"/>
                <a:gd name="T43" fmla="*/ 1229 h 1392"/>
                <a:gd name="T44" fmla="*/ 163 w 245"/>
                <a:gd name="T45" fmla="*/ 1229 h 1392"/>
                <a:gd name="T46" fmla="*/ 163 w 245"/>
                <a:gd name="T47" fmla="*/ 1270 h 1392"/>
                <a:gd name="T48" fmla="*/ 123 w 245"/>
                <a:gd name="T49" fmla="*/ 1311 h 1392"/>
                <a:gd name="T50" fmla="*/ 82 w 245"/>
                <a:gd name="T51" fmla="*/ 1270 h 1392"/>
                <a:gd name="T52" fmla="*/ 82 w 245"/>
                <a:gd name="T53" fmla="*/ 122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5" h="1392">
                  <a:moveTo>
                    <a:pt x="123" y="1392"/>
                  </a:moveTo>
                  <a:cubicBezTo>
                    <a:pt x="190" y="1392"/>
                    <a:pt x="245" y="1337"/>
                    <a:pt x="245" y="1270"/>
                  </a:cubicBezTo>
                  <a:cubicBezTo>
                    <a:pt x="245" y="209"/>
                    <a:pt x="245" y="209"/>
                    <a:pt x="245" y="209"/>
                  </a:cubicBezTo>
                  <a:cubicBezTo>
                    <a:pt x="245" y="203"/>
                    <a:pt x="243" y="197"/>
                    <a:pt x="241" y="192"/>
                  </a:cubicBezTo>
                  <a:cubicBezTo>
                    <a:pt x="241" y="192"/>
                    <a:pt x="241" y="191"/>
                    <a:pt x="241" y="191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45" y="0"/>
                    <a:pt x="100" y="0"/>
                    <a:pt x="86" y="28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4" y="191"/>
                    <a:pt x="4" y="192"/>
                    <a:pt x="4" y="192"/>
                  </a:cubicBezTo>
                  <a:cubicBezTo>
                    <a:pt x="2" y="197"/>
                    <a:pt x="0" y="203"/>
                    <a:pt x="0" y="209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0" y="1337"/>
                    <a:pt x="55" y="1392"/>
                    <a:pt x="123" y="1392"/>
                  </a:cubicBezTo>
                  <a:close/>
                  <a:moveTo>
                    <a:pt x="123" y="137"/>
                  </a:moveTo>
                  <a:cubicBezTo>
                    <a:pt x="138" y="168"/>
                    <a:pt x="138" y="168"/>
                    <a:pt x="138" y="168"/>
                  </a:cubicBezTo>
                  <a:cubicBezTo>
                    <a:pt x="107" y="168"/>
                    <a:pt x="107" y="168"/>
                    <a:pt x="107" y="168"/>
                  </a:cubicBezTo>
                  <a:lnTo>
                    <a:pt x="123" y="137"/>
                  </a:lnTo>
                  <a:close/>
                  <a:moveTo>
                    <a:pt x="82" y="250"/>
                  </a:moveTo>
                  <a:cubicBezTo>
                    <a:pt x="163" y="250"/>
                    <a:pt x="163" y="250"/>
                    <a:pt x="163" y="250"/>
                  </a:cubicBezTo>
                  <a:cubicBezTo>
                    <a:pt x="163" y="1147"/>
                    <a:pt x="163" y="1147"/>
                    <a:pt x="163" y="1147"/>
                  </a:cubicBezTo>
                  <a:cubicBezTo>
                    <a:pt x="82" y="1147"/>
                    <a:pt x="82" y="1147"/>
                    <a:pt x="82" y="1147"/>
                  </a:cubicBezTo>
                  <a:lnTo>
                    <a:pt x="82" y="250"/>
                  </a:lnTo>
                  <a:close/>
                  <a:moveTo>
                    <a:pt x="82" y="1229"/>
                  </a:moveTo>
                  <a:cubicBezTo>
                    <a:pt x="163" y="1229"/>
                    <a:pt x="163" y="1229"/>
                    <a:pt x="163" y="1229"/>
                  </a:cubicBezTo>
                  <a:cubicBezTo>
                    <a:pt x="163" y="1270"/>
                    <a:pt x="163" y="1270"/>
                    <a:pt x="163" y="1270"/>
                  </a:cubicBezTo>
                  <a:cubicBezTo>
                    <a:pt x="163" y="1292"/>
                    <a:pt x="145" y="1311"/>
                    <a:pt x="123" y="1311"/>
                  </a:cubicBezTo>
                  <a:cubicBezTo>
                    <a:pt x="100" y="1311"/>
                    <a:pt x="82" y="1292"/>
                    <a:pt x="82" y="1270"/>
                  </a:cubicBezTo>
                  <a:cubicBezTo>
                    <a:pt x="82" y="1229"/>
                    <a:pt x="82" y="1229"/>
                    <a:pt x="82" y="1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2" name="Freeform 22"/>
            <p:cNvSpPr>
              <a:spLocks/>
            </p:cNvSpPr>
            <p:nvPr/>
          </p:nvSpPr>
          <p:spPr bwMode="auto">
            <a:xfrm>
              <a:off x="5280025" y="1657351"/>
              <a:ext cx="276225" cy="34925"/>
            </a:xfrm>
            <a:custGeom>
              <a:avLst/>
              <a:gdLst>
                <a:gd name="T0" fmla="*/ 612 w 653"/>
                <a:gd name="T1" fmla="*/ 0 h 81"/>
                <a:gd name="T2" fmla="*/ 41 w 653"/>
                <a:gd name="T3" fmla="*/ 0 h 81"/>
                <a:gd name="T4" fmla="*/ 0 w 653"/>
                <a:gd name="T5" fmla="*/ 40 h 81"/>
                <a:gd name="T6" fmla="*/ 41 w 653"/>
                <a:gd name="T7" fmla="*/ 81 h 81"/>
                <a:gd name="T8" fmla="*/ 612 w 653"/>
                <a:gd name="T9" fmla="*/ 81 h 81"/>
                <a:gd name="T10" fmla="*/ 653 w 653"/>
                <a:gd name="T11" fmla="*/ 40 h 81"/>
                <a:gd name="T12" fmla="*/ 612 w 653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81">
                  <a:moveTo>
                    <a:pt x="612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1" y="81"/>
                  </a:cubicBezTo>
                  <a:cubicBezTo>
                    <a:pt x="612" y="81"/>
                    <a:pt x="612" y="81"/>
                    <a:pt x="612" y="81"/>
                  </a:cubicBezTo>
                  <a:cubicBezTo>
                    <a:pt x="635" y="81"/>
                    <a:pt x="653" y="63"/>
                    <a:pt x="653" y="40"/>
                  </a:cubicBezTo>
                  <a:cubicBezTo>
                    <a:pt x="653" y="18"/>
                    <a:pt x="635" y="0"/>
                    <a:pt x="6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3" name="Freeform 23"/>
            <p:cNvSpPr>
              <a:spLocks/>
            </p:cNvSpPr>
            <p:nvPr/>
          </p:nvSpPr>
          <p:spPr bwMode="auto">
            <a:xfrm>
              <a:off x="5280025" y="1485901"/>
              <a:ext cx="138113" cy="33338"/>
            </a:xfrm>
            <a:custGeom>
              <a:avLst/>
              <a:gdLst>
                <a:gd name="T0" fmla="*/ 41 w 327"/>
                <a:gd name="T1" fmla="*/ 81 h 81"/>
                <a:gd name="T2" fmla="*/ 286 w 327"/>
                <a:gd name="T3" fmla="*/ 81 h 81"/>
                <a:gd name="T4" fmla="*/ 327 w 327"/>
                <a:gd name="T5" fmla="*/ 40 h 81"/>
                <a:gd name="T6" fmla="*/ 286 w 327"/>
                <a:gd name="T7" fmla="*/ 0 h 81"/>
                <a:gd name="T8" fmla="*/ 41 w 327"/>
                <a:gd name="T9" fmla="*/ 0 h 81"/>
                <a:gd name="T10" fmla="*/ 0 w 327"/>
                <a:gd name="T11" fmla="*/ 40 h 81"/>
                <a:gd name="T12" fmla="*/ 41 w 327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7" h="81">
                  <a:moveTo>
                    <a:pt x="41" y="81"/>
                  </a:moveTo>
                  <a:cubicBezTo>
                    <a:pt x="286" y="81"/>
                    <a:pt x="286" y="81"/>
                    <a:pt x="286" y="81"/>
                  </a:cubicBezTo>
                  <a:cubicBezTo>
                    <a:pt x="309" y="81"/>
                    <a:pt x="327" y="63"/>
                    <a:pt x="327" y="40"/>
                  </a:cubicBezTo>
                  <a:cubicBezTo>
                    <a:pt x="327" y="18"/>
                    <a:pt x="309" y="0"/>
                    <a:pt x="28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4" name="Freeform 24"/>
            <p:cNvSpPr>
              <a:spLocks noEditPoints="1"/>
            </p:cNvSpPr>
            <p:nvPr/>
          </p:nvSpPr>
          <p:spPr bwMode="auto">
            <a:xfrm>
              <a:off x="5073650" y="1485901"/>
              <a:ext cx="138113" cy="138113"/>
            </a:xfrm>
            <a:custGeom>
              <a:avLst/>
              <a:gdLst>
                <a:gd name="T0" fmla="*/ 163 w 326"/>
                <a:gd name="T1" fmla="*/ 0 h 326"/>
                <a:gd name="T2" fmla="*/ 0 w 326"/>
                <a:gd name="T3" fmla="*/ 163 h 326"/>
                <a:gd name="T4" fmla="*/ 163 w 326"/>
                <a:gd name="T5" fmla="*/ 326 h 326"/>
                <a:gd name="T6" fmla="*/ 326 w 326"/>
                <a:gd name="T7" fmla="*/ 163 h 326"/>
                <a:gd name="T8" fmla="*/ 163 w 326"/>
                <a:gd name="T9" fmla="*/ 0 h 326"/>
                <a:gd name="T10" fmla="*/ 163 w 326"/>
                <a:gd name="T11" fmla="*/ 244 h 326"/>
                <a:gd name="T12" fmla="*/ 81 w 326"/>
                <a:gd name="T13" fmla="*/ 163 h 326"/>
                <a:gd name="T14" fmla="*/ 163 w 326"/>
                <a:gd name="T15" fmla="*/ 81 h 326"/>
                <a:gd name="T16" fmla="*/ 245 w 326"/>
                <a:gd name="T17" fmla="*/ 163 h 326"/>
                <a:gd name="T18" fmla="*/ 163 w 326"/>
                <a:gd name="T19" fmla="*/ 24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326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3"/>
                    <a:pt x="73" y="326"/>
                    <a:pt x="163" y="326"/>
                  </a:cubicBezTo>
                  <a:cubicBezTo>
                    <a:pt x="253" y="326"/>
                    <a:pt x="326" y="253"/>
                    <a:pt x="326" y="163"/>
                  </a:cubicBezTo>
                  <a:cubicBezTo>
                    <a:pt x="326" y="73"/>
                    <a:pt x="253" y="0"/>
                    <a:pt x="163" y="0"/>
                  </a:cubicBezTo>
                  <a:close/>
                  <a:moveTo>
                    <a:pt x="163" y="244"/>
                  </a:moveTo>
                  <a:cubicBezTo>
                    <a:pt x="118" y="244"/>
                    <a:pt x="81" y="208"/>
                    <a:pt x="81" y="163"/>
                  </a:cubicBezTo>
                  <a:cubicBezTo>
                    <a:pt x="81" y="118"/>
                    <a:pt x="118" y="81"/>
                    <a:pt x="163" y="81"/>
                  </a:cubicBezTo>
                  <a:cubicBezTo>
                    <a:pt x="208" y="81"/>
                    <a:pt x="245" y="118"/>
                    <a:pt x="245" y="163"/>
                  </a:cubicBezTo>
                  <a:cubicBezTo>
                    <a:pt x="245" y="208"/>
                    <a:pt x="208" y="244"/>
                    <a:pt x="16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5" name="Freeform 25"/>
            <p:cNvSpPr>
              <a:spLocks/>
            </p:cNvSpPr>
            <p:nvPr/>
          </p:nvSpPr>
          <p:spPr bwMode="auto">
            <a:xfrm>
              <a:off x="5661025" y="968376"/>
              <a:ext cx="206375" cy="33338"/>
            </a:xfrm>
            <a:custGeom>
              <a:avLst/>
              <a:gdLst>
                <a:gd name="T0" fmla="*/ 41 w 490"/>
                <a:gd name="T1" fmla="*/ 81 h 81"/>
                <a:gd name="T2" fmla="*/ 449 w 490"/>
                <a:gd name="T3" fmla="*/ 81 h 81"/>
                <a:gd name="T4" fmla="*/ 490 w 490"/>
                <a:gd name="T5" fmla="*/ 40 h 81"/>
                <a:gd name="T6" fmla="*/ 449 w 490"/>
                <a:gd name="T7" fmla="*/ 0 h 81"/>
                <a:gd name="T8" fmla="*/ 41 w 490"/>
                <a:gd name="T9" fmla="*/ 0 h 81"/>
                <a:gd name="T10" fmla="*/ 0 w 490"/>
                <a:gd name="T11" fmla="*/ 40 h 81"/>
                <a:gd name="T12" fmla="*/ 41 w 490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0" h="81">
                  <a:moveTo>
                    <a:pt x="41" y="81"/>
                  </a:moveTo>
                  <a:cubicBezTo>
                    <a:pt x="449" y="81"/>
                    <a:pt x="449" y="81"/>
                    <a:pt x="449" y="81"/>
                  </a:cubicBezTo>
                  <a:cubicBezTo>
                    <a:pt x="471" y="81"/>
                    <a:pt x="490" y="63"/>
                    <a:pt x="490" y="40"/>
                  </a:cubicBezTo>
                  <a:cubicBezTo>
                    <a:pt x="490" y="18"/>
                    <a:pt x="471" y="0"/>
                    <a:pt x="44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6" name="Oval 26"/>
            <p:cNvSpPr>
              <a:spLocks noChangeArrowheads="1"/>
            </p:cNvSpPr>
            <p:nvPr/>
          </p:nvSpPr>
          <p:spPr bwMode="auto">
            <a:xfrm>
              <a:off x="5867400" y="1589088"/>
              <a:ext cx="69850" cy="68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7" name="Freeform 27"/>
            <p:cNvSpPr>
              <a:spLocks/>
            </p:cNvSpPr>
            <p:nvPr/>
          </p:nvSpPr>
          <p:spPr bwMode="auto">
            <a:xfrm>
              <a:off x="5694363" y="1450976"/>
              <a:ext cx="69850" cy="34925"/>
            </a:xfrm>
            <a:custGeom>
              <a:avLst/>
              <a:gdLst>
                <a:gd name="T0" fmla="*/ 122 w 163"/>
                <a:gd name="T1" fmla="*/ 0 h 82"/>
                <a:gd name="T2" fmla="*/ 40 w 163"/>
                <a:gd name="T3" fmla="*/ 0 h 82"/>
                <a:gd name="T4" fmla="*/ 0 w 163"/>
                <a:gd name="T5" fmla="*/ 41 h 82"/>
                <a:gd name="T6" fmla="*/ 40 w 163"/>
                <a:gd name="T7" fmla="*/ 82 h 82"/>
                <a:gd name="T8" fmla="*/ 122 w 163"/>
                <a:gd name="T9" fmla="*/ 82 h 82"/>
                <a:gd name="T10" fmla="*/ 163 w 163"/>
                <a:gd name="T11" fmla="*/ 41 h 82"/>
                <a:gd name="T12" fmla="*/ 122 w 16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82">
                  <a:moveTo>
                    <a:pt x="1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0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45" y="82"/>
                    <a:pt x="163" y="63"/>
                    <a:pt x="163" y="41"/>
                  </a:cubicBezTo>
                  <a:cubicBezTo>
                    <a:pt x="163" y="18"/>
                    <a:pt x="14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8" name="Freeform 28"/>
            <p:cNvSpPr>
              <a:spLocks/>
            </p:cNvSpPr>
            <p:nvPr/>
          </p:nvSpPr>
          <p:spPr bwMode="auto">
            <a:xfrm>
              <a:off x="5694363" y="1519238"/>
              <a:ext cx="69850" cy="34925"/>
            </a:xfrm>
            <a:custGeom>
              <a:avLst/>
              <a:gdLst>
                <a:gd name="T0" fmla="*/ 122 w 163"/>
                <a:gd name="T1" fmla="*/ 0 h 82"/>
                <a:gd name="T2" fmla="*/ 40 w 163"/>
                <a:gd name="T3" fmla="*/ 0 h 82"/>
                <a:gd name="T4" fmla="*/ 0 w 163"/>
                <a:gd name="T5" fmla="*/ 41 h 82"/>
                <a:gd name="T6" fmla="*/ 40 w 163"/>
                <a:gd name="T7" fmla="*/ 82 h 82"/>
                <a:gd name="T8" fmla="*/ 122 w 163"/>
                <a:gd name="T9" fmla="*/ 82 h 82"/>
                <a:gd name="T10" fmla="*/ 163 w 163"/>
                <a:gd name="T11" fmla="*/ 41 h 82"/>
                <a:gd name="T12" fmla="*/ 122 w 16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82">
                  <a:moveTo>
                    <a:pt x="1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0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45" y="82"/>
                    <a:pt x="163" y="64"/>
                    <a:pt x="163" y="41"/>
                  </a:cubicBezTo>
                  <a:cubicBezTo>
                    <a:pt x="163" y="18"/>
                    <a:pt x="14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99" name="Freeform 29"/>
            <p:cNvSpPr>
              <a:spLocks noEditPoints="1"/>
            </p:cNvSpPr>
            <p:nvPr/>
          </p:nvSpPr>
          <p:spPr bwMode="auto">
            <a:xfrm>
              <a:off x="5799138" y="1450976"/>
              <a:ext cx="206375" cy="344488"/>
            </a:xfrm>
            <a:custGeom>
              <a:avLst/>
              <a:gdLst>
                <a:gd name="T0" fmla="*/ 368 w 490"/>
                <a:gd name="T1" fmla="*/ 0 h 816"/>
                <a:gd name="T2" fmla="*/ 123 w 490"/>
                <a:gd name="T3" fmla="*/ 0 h 816"/>
                <a:gd name="T4" fmla="*/ 0 w 490"/>
                <a:gd name="T5" fmla="*/ 122 h 816"/>
                <a:gd name="T6" fmla="*/ 0 w 490"/>
                <a:gd name="T7" fmla="*/ 694 h 816"/>
                <a:gd name="T8" fmla="*/ 123 w 490"/>
                <a:gd name="T9" fmla="*/ 816 h 816"/>
                <a:gd name="T10" fmla="*/ 368 w 490"/>
                <a:gd name="T11" fmla="*/ 816 h 816"/>
                <a:gd name="T12" fmla="*/ 490 w 490"/>
                <a:gd name="T13" fmla="*/ 694 h 816"/>
                <a:gd name="T14" fmla="*/ 490 w 490"/>
                <a:gd name="T15" fmla="*/ 122 h 816"/>
                <a:gd name="T16" fmla="*/ 368 w 490"/>
                <a:gd name="T17" fmla="*/ 0 h 816"/>
                <a:gd name="T18" fmla="*/ 408 w 490"/>
                <a:gd name="T19" fmla="*/ 694 h 816"/>
                <a:gd name="T20" fmla="*/ 368 w 490"/>
                <a:gd name="T21" fmla="*/ 734 h 816"/>
                <a:gd name="T22" fmla="*/ 123 w 490"/>
                <a:gd name="T23" fmla="*/ 734 h 816"/>
                <a:gd name="T24" fmla="*/ 82 w 490"/>
                <a:gd name="T25" fmla="*/ 694 h 816"/>
                <a:gd name="T26" fmla="*/ 82 w 490"/>
                <a:gd name="T27" fmla="*/ 122 h 816"/>
                <a:gd name="T28" fmla="*/ 123 w 490"/>
                <a:gd name="T29" fmla="*/ 82 h 816"/>
                <a:gd name="T30" fmla="*/ 368 w 490"/>
                <a:gd name="T31" fmla="*/ 82 h 816"/>
                <a:gd name="T32" fmla="*/ 408 w 490"/>
                <a:gd name="T33" fmla="*/ 122 h 816"/>
                <a:gd name="T34" fmla="*/ 408 w 490"/>
                <a:gd name="T35" fmla="*/ 694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0" h="816">
                  <a:moveTo>
                    <a:pt x="368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0" y="761"/>
                    <a:pt x="55" y="816"/>
                    <a:pt x="123" y="816"/>
                  </a:cubicBezTo>
                  <a:cubicBezTo>
                    <a:pt x="368" y="816"/>
                    <a:pt x="368" y="816"/>
                    <a:pt x="368" y="816"/>
                  </a:cubicBezTo>
                  <a:cubicBezTo>
                    <a:pt x="435" y="816"/>
                    <a:pt x="490" y="761"/>
                    <a:pt x="490" y="694"/>
                  </a:cubicBezTo>
                  <a:cubicBezTo>
                    <a:pt x="490" y="122"/>
                    <a:pt x="490" y="122"/>
                    <a:pt x="490" y="122"/>
                  </a:cubicBezTo>
                  <a:cubicBezTo>
                    <a:pt x="490" y="55"/>
                    <a:pt x="435" y="0"/>
                    <a:pt x="368" y="0"/>
                  </a:cubicBezTo>
                  <a:close/>
                  <a:moveTo>
                    <a:pt x="408" y="694"/>
                  </a:moveTo>
                  <a:cubicBezTo>
                    <a:pt x="408" y="716"/>
                    <a:pt x="390" y="734"/>
                    <a:pt x="368" y="734"/>
                  </a:cubicBezTo>
                  <a:cubicBezTo>
                    <a:pt x="123" y="734"/>
                    <a:pt x="123" y="734"/>
                    <a:pt x="123" y="734"/>
                  </a:cubicBezTo>
                  <a:cubicBezTo>
                    <a:pt x="100" y="734"/>
                    <a:pt x="82" y="716"/>
                    <a:pt x="82" y="694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00"/>
                    <a:pt x="100" y="82"/>
                    <a:pt x="123" y="82"/>
                  </a:cubicBezTo>
                  <a:cubicBezTo>
                    <a:pt x="368" y="82"/>
                    <a:pt x="368" y="82"/>
                    <a:pt x="368" y="82"/>
                  </a:cubicBezTo>
                  <a:cubicBezTo>
                    <a:pt x="390" y="82"/>
                    <a:pt x="408" y="100"/>
                    <a:pt x="408" y="122"/>
                  </a:cubicBezTo>
                  <a:lnTo>
                    <a:pt x="408" y="6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0" name="Freeform 30"/>
            <p:cNvSpPr>
              <a:spLocks/>
            </p:cNvSpPr>
            <p:nvPr/>
          </p:nvSpPr>
          <p:spPr bwMode="auto">
            <a:xfrm>
              <a:off x="5245100" y="760413"/>
              <a:ext cx="760413" cy="655638"/>
            </a:xfrm>
            <a:custGeom>
              <a:avLst/>
              <a:gdLst>
                <a:gd name="T0" fmla="*/ 1673 w 1795"/>
                <a:gd name="T1" fmla="*/ 0 h 1550"/>
                <a:gd name="T2" fmla="*/ 122 w 1795"/>
                <a:gd name="T3" fmla="*/ 0 h 1550"/>
                <a:gd name="T4" fmla="*/ 0 w 1795"/>
                <a:gd name="T5" fmla="*/ 122 h 1550"/>
                <a:gd name="T6" fmla="*/ 0 w 1795"/>
                <a:gd name="T7" fmla="*/ 1346 h 1550"/>
                <a:gd name="T8" fmla="*/ 41 w 1795"/>
                <a:gd name="T9" fmla="*/ 1387 h 1550"/>
                <a:gd name="T10" fmla="*/ 81 w 1795"/>
                <a:gd name="T11" fmla="*/ 1346 h 1550"/>
                <a:gd name="T12" fmla="*/ 81 w 1795"/>
                <a:gd name="T13" fmla="*/ 122 h 1550"/>
                <a:gd name="T14" fmla="*/ 122 w 1795"/>
                <a:gd name="T15" fmla="*/ 82 h 1550"/>
                <a:gd name="T16" fmla="*/ 1673 w 1795"/>
                <a:gd name="T17" fmla="*/ 82 h 1550"/>
                <a:gd name="T18" fmla="*/ 1713 w 1795"/>
                <a:gd name="T19" fmla="*/ 122 h 1550"/>
                <a:gd name="T20" fmla="*/ 1713 w 1795"/>
                <a:gd name="T21" fmla="*/ 1510 h 1550"/>
                <a:gd name="T22" fmla="*/ 1754 w 1795"/>
                <a:gd name="T23" fmla="*/ 1550 h 1550"/>
                <a:gd name="T24" fmla="*/ 1795 w 1795"/>
                <a:gd name="T25" fmla="*/ 1510 h 1550"/>
                <a:gd name="T26" fmla="*/ 1795 w 1795"/>
                <a:gd name="T27" fmla="*/ 122 h 1550"/>
                <a:gd name="T28" fmla="*/ 1673 w 1795"/>
                <a:gd name="T2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95" h="1550">
                  <a:moveTo>
                    <a:pt x="1673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55" y="0"/>
                    <a:pt x="0" y="55"/>
                    <a:pt x="0" y="122"/>
                  </a:cubicBezTo>
                  <a:cubicBezTo>
                    <a:pt x="0" y="1346"/>
                    <a:pt x="0" y="1346"/>
                    <a:pt x="0" y="1346"/>
                  </a:cubicBezTo>
                  <a:cubicBezTo>
                    <a:pt x="0" y="1369"/>
                    <a:pt x="18" y="1387"/>
                    <a:pt x="41" y="1387"/>
                  </a:cubicBezTo>
                  <a:cubicBezTo>
                    <a:pt x="63" y="1387"/>
                    <a:pt x="81" y="1369"/>
                    <a:pt x="81" y="1346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100"/>
                    <a:pt x="100" y="82"/>
                    <a:pt x="122" y="82"/>
                  </a:cubicBezTo>
                  <a:cubicBezTo>
                    <a:pt x="1673" y="82"/>
                    <a:pt x="1673" y="82"/>
                    <a:pt x="1673" y="82"/>
                  </a:cubicBezTo>
                  <a:cubicBezTo>
                    <a:pt x="1695" y="82"/>
                    <a:pt x="1713" y="100"/>
                    <a:pt x="1713" y="122"/>
                  </a:cubicBezTo>
                  <a:cubicBezTo>
                    <a:pt x="1713" y="1510"/>
                    <a:pt x="1713" y="1510"/>
                    <a:pt x="1713" y="1510"/>
                  </a:cubicBezTo>
                  <a:cubicBezTo>
                    <a:pt x="1713" y="1532"/>
                    <a:pt x="1732" y="1550"/>
                    <a:pt x="1754" y="1550"/>
                  </a:cubicBezTo>
                  <a:cubicBezTo>
                    <a:pt x="1777" y="1550"/>
                    <a:pt x="1795" y="1532"/>
                    <a:pt x="1795" y="1510"/>
                  </a:cubicBezTo>
                  <a:cubicBezTo>
                    <a:pt x="1795" y="122"/>
                    <a:pt x="1795" y="122"/>
                    <a:pt x="1795" y="122"/>
                  </a:cubicBezTo>
                  <a:cubicBezTo>
                    <a:pt x="1795" y="55"/>
                    <a:pt x="1740" y="0"/>
                    <a:pt x="167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1" name="Freeform 31"/>
            <p:cNvSpPr>
              <a:spLocks/>
            </p:cNvSpPr>
            <p:nvPr/>
          </p:nvSpPr>
          <p:spPr bwMode="auto">
            <a:xfrm>
              <a:off x="5694363" y="1760538"/>
              <a:ext cx="69850" cy="34925"/>
            </a:xfrm>
            <a:custGeom>
              <a:avLst/>
              <a:gdLst>
                <a:gd name="T0" fmla="*/ 122 w 163"/>
                <a:gd name="T1" fmla="*/ 0 h 82"/>
                <a:gd name="T2" fmla="*/ 40 w 163"/>
                <a:gd name="T3" fmla="*/ 0 h 82"/>
                <a:gd name="T4" fmla="*/ 0 w 163"/>
                <a:gd name="T5" fmla="*/ 41 h 82"/>
                <a:gd name="T6" fmla="*/ 40 w 163"/>
                <a:gd name="T7" fmla="*/ 82 h 82"/>
                <a:gd name="T8" fmla="*/ 122 w 163"/>
                <a:gd name="T9" fmla="*/ 82 h 82"/>
                <a:gd name="T10" fmla="*/ 163 w 163"/>
                <a:gd name="T11" fmla="*/ 41 h 82"/>
                <a:gd name="T12" fmla="*/ 122 w 163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82">
                  <a:moveTo>
                    <a:pt x="12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0" y="82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45" y="82"/>
                    <a:pt x="163" y="64"/>
                    <a:pt x="163" y="41"/>
                  </a:cubicBezTo>
                  <a:cubicBezTo>
                    <a:pt x="163" y="19"/>
                    <a:pt x="145" y="0"/>
                    <a:pt x="1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2" name="Freeform 32"/>
            <p:cNvSpPr>
              <a:spLocks/>
            </p:cNvSpPr>
            <p:nvPr/>
          </p:nvSpPr>
          <p:spPr bwMode="auto">
            <a:xfrm>
              <a:off x="5383213" y="1243013"/>
              <a:ext cx="277813" cy="34925"/>
            </a:xfrm>
            <a:custGeom>
              <a:avLst/>
              <a:gdLst>
                <a:gd name="T0" fmla="*/ 41 w 653"/>
                <a:gd name="T1" fmla="*/ 82 h 82"/>
                <a:gd name="T2" fmla="*/ 612 w 653"/>
                <a:gd name="T3" fmla="*/ 82 h 82"/>
                <a:gd name="T4" fmla="*/ 653 w 653"/>
                <a:gd name="T5" fmla="*/ 41 h 82"/>
                <a:gd name="T6" fmla="*/ 612 w 653"/>
                <a:gd name="T7" fmla="*/ 0 h 82"/>
                <a:gd name="T8" fmla="*/ 41 w 653"/>
                <a:gd name="T9" fmla="*/ 0 h 82"/>
                <a:gd name="T10" fmla="*/ 0 w 653"/>
                <a:gd name="T11" fmla="*/ 41 h 82"/>
                <a:gd name="T12" fmla="*/ 41 w 65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3" h="82">
                  <a:moveTo>
                    <a:pt x="41" y="82"/>
                  </a:moveTo>
                  <a:cubicBezTo>
                    <a:pt x="612" y="82"/>
                    <a:pt x="612" y="82"/>
                    <a:pt x="612" y="82"/>
                  </a:cubicBezTo>
                  <a:cubicBezTo>
                    <a:pt x="635" y="82"/>
                    <a:pt x="653" y="64"/>
                    <a:pt x="653" y="41"/>
                  </a:cubicBezTo>
                  <a:cubicBezTo>
                    <a:pt x="653" y="19"/>
                    <a:pt x="635" y="0"/>
                    <a:pt x="61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3" name="Freeform 33"/>
            <p:cNvSpPr>
              <a:spLocks/>
            </p:cNvSpPr>
            <p:nvPr/>
          </p:nvSpPr>
          <p:spPr bwMode="auto">
            <a:xfrm>
              <a:off x="5383213" y="1312863"/>
              <a:ext cx="173038" cy="34925"/>
            </a:xfrm>
            <a:custGeom>
              <a:avLst/>
              <a:gdLst>
                <a:gd name="T0" fmla="*/ 41 w 408"/>
                <a:gd name="T1" fmla="*/ 81 h 81"/>
                <a:gd name="T2" fmla="*/ 367 w 408"/>
                <a:gd name="T3" fmla="*/ 81 h 81"/>
                <a:gd name="T4" fmla="*/ 408 w 408"/>
                <a:gd name="T5" fmla="*/ 40 h 81"/>
                <a:gd name="T6" fmla="*/ 367 w 408"/>
                <a:gd name="T7" fmla="*/ 0 h 81"/>
                <a:gd name="T8" fmla="*/ 41 w 408"/>
                <a:gd name="T9" fmla="*/ 0 h 81"/>
                <a:gd name="T10" fmla="*/ 0 w 408"/>
                <a:gd name="T11" fmla="*/ 40 h 81"/>
                <a:gd name="T12" fmla="*/ 41 w 408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41" y="81"/>
                  </a:moveTo>
                  <a:cubicBezTo>
                    <a:pt x="367" y="81"/>
                    <a:pt x="367" y="81"/>
                    <a:pt x="367" y="81"/>
                  </a:cubicBezTo>
                  <a:cubicBezTo>
                    <a:pt x="390" y="81"/>
                    <a:pt x="408" y="63"/>
                    <a:pt x="408" y="40"/>
                  </a:cubicBezTo>
                  <a:cubicBezTo>
                    <a:pt x="408" y="18"/>
                    <a:pt x="390" y="0"/>
                    <a:pt x="3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63"/>
                    <a:pt x="18" y="81"/>
                    <a:pt x="4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4" name="Freeform 34"/>
            <p:cNvSpPr>
              <a:spLocks/>
            </p:cNvSpPr>
            <p:nvPr/>
          </p:nvSpPr>
          <p:spPr bwMode="auto">
            <a:xfrm>
              <a:off x="5694363" y="1243013"/>
              <a:ext cx="173038" cy="34925"/>
            </a:xfrm>
            <a:custGeom>
              <a:avLst/>
              <a:gdLst>
                <a:gd name="T0" fmla="*/ 367 w 408"/>
                <a:gd name="T1" fmla="*/ 0 h 82"/>
                <a:gd name="T2" fmla="*/ 40 w 408"/>
                <a:gd name="T3" fmla="*/ 0 h 82"/>
                <a:gd name="T4" fmla="*/ 0 w 408"/>
                <a:gd name="T5" fmla="*/ 41 h 82"/>
                <a:gd name="T6" fmla="*/ 40 w 408"/>
                <a:gd name="T7" fmla="*/ 82 h 82"/>
                <a:gd name="T8" fmla="*/ 367 w 408"/>
                <a:gd name="T9" fmla="*/ 82 h 82"/>
                <a:gd name="T10" fmla="*/ 408 w 408"/>
                <a:gd name="T11" fmla="*/ 41 h 82"/>
                <a:gd name="T12" fmla="*/ 367 w 408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2">
                  <a:moveTo>
                    <a:pt x="367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0" y="82"/>
                  </a:cubicBezTo>
                  <a:cubicBezTo>
                    <a:pt x="367" y="82"/>
                    <a:pt x="367" y="82"/>
                    <a:pt x="367" y="82"/>
                  </a:cubicBezTo>
                  <a:cubicBezTo>
                    <a:pt x="389" y="82"/>
                    <a:pt x="408" y="64"/>
                    <a:pt x="408" y="41"/>
                  </a:cubicBezTo>
                  <a:cubicBezTo>
                    <a:pt x="408" y="19"/>
                    <a:pt x="389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5383213" y="898526"/>
              <a:ext cx="139700" cy="138113"/>
            </a:xfrm>
            <a:custGeom>
              <a:avLst/>
              <a:gdLst>
                <a:gd name="T0" fmla="*/ 163 w 327"/>
                <a:gd name="T1" fmla="*/ 327 h 327"/>
                <a:gd name="T2" fmla="*/ 327 w 327"/>
                <a:gd name="T3" fmla="*/ 164 h 327"/>
                <a:gd name="T4" fmla="*/ 163 w 327"/>
                <a:gd name="T5" fmla="*/ 0 h 327"/>
                <a:gd name="T6" fmla="*/ 0 w 327"/>
                <a:gd name="T7" fmla="*/ 164 h 327"/>
                <a:gd name="T8" fmla="*/ 163 w 327"/>
                <a:gd name="T9" fmla="*/ 327 h 327"/>
                <a:gd name="T10" fmla="*/ 163 w 327"/>
                <a:gd name="T11" fmla="*/ 82 h 327"/>
                <a:gd name="T12" fmla="*/ 245 w 327"/>
                <a:gd name="T13" fmla="*/ 164 h 327"/>
                <a:gd name="T14" fmla="*/ 163 w 327"/>
                <a:gd name="T15" fmla="*/ 245 h 327"/>
                <a:gd name="T16" fmla="*/ 82 w 327"/>
                <a:gd name="T17" fmla="*/ 164 h 327"/>
                <a:gd name="T18" fmla="*/ 163 w 327"/>
                <a:gd name="T19" fmla="*/ 8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7" h="327">
                  <a:moveTo>
                    <a:pt x="163" y="327"/>
                  </a:moveTo>
                  <a:cubicBezTo>
                    <a:pt x="253" y="327"/>
                    <a:pt x="327" y="254"/>
                    <a:pt x="327" y="164"/>
                  </a:cubicBezTo>
                  <a:cubicBezTo>
                    <a:pt x="327" y="74"/>
                    <a:pt x="253" y="0"/>
                    <a:pt x="163" y="0"/>
                  </a:cubicBezTo>
                  <a:cubicBezTo>
                    <a:pt x="73" y="0"/>
                    <a:pt x="0" y="74"/>
                    <a:pt x="0" y="164"/>
                  </a:cubicBezTo>
                  <a:cubicBezTo>
                    <a:pt x="0" y="254"/>
                    <a:pt x="73" y="327"/>
                    <a:pt x="163" y="327"/>
                  </a:cubicBezTo>
                  <a:close/>
                  <a:moveTo>
                    <a:pt x="163" y="82"/>
                  </a:moveTo>
                  <a:cubicBezTo>
                    <a:pt x="208" y="82"/>
                    <a:pt x="245" y="119"/>
                    <a:pt x="245" y="164"/>
                  </a:cubicBezTo>
                  <a:cubicBezTo>
                    <a:pt x="245" y="209"/>
                    <a:pt x="208" y="245"/>
                    <a:pt x="163" y="245"/>
                  </a:cubicBezTo>
                  <a:cubicBezTo>
                    <a:pt x="118" y="245"/>
                    <a:pt x="82" y="209"/>
                    <a:pt x="82" y="164"/>
                  </a:cubicBezTo>
                  <a:cubicBezTo>
                    <a:pt x="82" y="119"/>
                    <a:pt x="118" y="82"/>
                    <a:pt x="16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6" name="Freeform 36"/>
            <p:cNvSpPr>
              <a:spLocks/>
            </p:cNvSpPr>
            <p:nvPr/>
          </p:nvSpPr>
          <p:spPr bwMode="auto">
            <a:xfrm>
              <a:off x="5661025" y="898526"/>
              <a:ext cx="171450" cy="34925"/>
            </a:xfrm>
            <a:custGeom>
              <a:avLst/>
              <a:gdLst>
                <a:gd name="T0" fmla="*/ 41 w 408"/>
                <a:gd name="T1" fmla="*/ 82 h 82"/>
                <a:gd name="T2" fmla="*/ 367 w 408"/>
                <a:gd name="T3" fmla="*/ 82 h 82"/>
                <a:gd name="T4" fmla="*/ 408 w 408"/>
                <a:gd name="T5" fmla="*/ 41 h 82"/>
                <a:gd name="T6" fmla="*/ 367 w 408"/>
                <a:gd name="T7" fmla="*/ 0 h 82"/>
                <a:gd name="T8" fmla="*/ 41 w 408"/>
                <a:gd name="T9" fmla="*/ 0 h 82"/>
                <a:gd name="T10" fmla="*/ 0 w 408"/>
                <a:gd name="T11" fmla="*/ 41 h 82"/>
                <a:gd name="T12" fmla="*/ 41 w 408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2">
                  <a:moveTo>
                    <a:pt x="41" y="82"/>
                  </a:moveTo>
                  <a:cubicBezTo>
                    <a:pt x="367" y="82"/>
                    <a:pt x="367" y="82"/>
                    <a:pt x="367" y="82"/>
                  </a:cubicBezTo>
                  <a:cubicBezTo>
                    <a:pt x="390" y="82"/>
                    <a:pt x="408" y="64"/>
                    <a:pt x="408" y="41"/>
                  </a:cubicBezTo>
                  <a:cubicBezTo>
                    <a:pt x="408" y="19"/>
                    <a:pt x="390" y="0"/>
                    <a:pt x="36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7" name="Freeform 37"/>
            <p:cNvSpPr>
              <a:spLocks/>
            </p:cNvSpPr>
            <p:nvPr/>
          </p:nvSpPr>
          <p:spPr bwMode="auto">
            <a:xfrm>
              <a:off x="5694363" y="1382713"/>
              <a:ext cx="173038" cy="33338"/>
            </a:xfrm>
            <a:custGeom>
              <a:avLst/>
              <a:gdLst>
                <a:gd name="T0" fmla="*/ 367 w 408"/>
                <a:gd name="T1" fmla="*/ 0 h 81"/>
                <a:gd name="T2" fmla="*/ 40 w 408"/>
                <a:gd name="T3" fmla="*/ 0 h 81"/>
                <a:gd name="T4" fmla="*/ 0 w 408"/>
                <a:gd name="T5" fmla="*/ 41 h 81"/>
                <a:gd name="T6" fmla="*/ 40 w 408"/>
                <a:gd name="T7" fmla="*/ 81 h 81"/>
                <a:gd name="T8" fmla="*/ 367 w 408"/>
                <a:gd name="T9" fmla="*/ 81 h 81"/>
                <a:gd name="T10" fmla="*/ 408 w 408"/>
                <a:gd name="T11" fmla="*/ 41 h 81"/>
                <a:gd name="T12" fmla="*/ 367 w 408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8" h="81">
                  <a:moveTo>
                    <a:pt x="367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1"/>
                    <a:pt x="40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89" y="81"/>
                    <a:pt x="408" y="63"/>
                    <a:pt x="408" y="41"/>
                  </a:cubicBezTo>
                  <a:cubicBezTo>
                    <a:pt x="408" y="18"/>
                    <a:pt x="389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  <p:sp>
          <p:nvSpPr>
            <p:cNvPr id="108" name="Freeform 38"/>
            <p:cNvSpPr>
              <a:spLocks/>
            </p:cNvSpPr>
            <p:nvPr/>
          </p:nvSpPr>
          <p:spPr bwMode="auto">
            <a:xfrm>
              <a:off x="5591175" y="1312863"/>
              <a:ext cx="241300" cy="34925"/>
            </a:xfrm>
            <a:custGeom>
              <a:avLst/>
              <a:gdLst>
                <a:gd name="T0" fmla="*/ 0 w 571"/>
                <a:gd name="T1" fmla="*/ 40 h 81"/>
                <a:gd name="T2" fmla="*/ 41 w 571"/>
                <a:gd name="T3" fmla="*/ 81 h 81"/>
                <a:gd name="T4" fmla="*/ 530 w 571"/>
                <a:gd name="T5" fmla="*/ 81 h 81"/>
                <a:gd name="T6" fmla="*/ 571 w 571"/>
                <a:gd name="T7" fmla="*/ 40 h 81"/>
                <a:gd name="T8" fmla="*/ 530 w 571"/>
                <a:gd name="T9" fmla="*/ 0 h 81"/>
                <a:gd name="T10" fmla="*/ 41 w 571"/>
                <a:gd name="T11" fmla="*/ 0 h 81"/>
                <a:gd name="T12" fmla="*/ 0 w 571"/>
                <a:gd name="T13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1" h="81">
                  <a:moveTo>
                    <a:pt x="0" y="40"/>
                  </a:moveTo>
                  <a:cubicBezTo>
                    <a:pt x="0" y="63"/>
                    <a:pt x="18" y="81"/>
                    <a:pt x="41" y="81"/>
                  </a:cubicBezTo>
                  <a:cubicBezTo>
                    <a:pt x="530" y="81"/>
                    <a:pt x="530" y="81"/>
                    <a:pt x="530" y="81"/>
                  </a:cubicBezTo>
                  <a:cubicBezTo>
                    <a:pt x="553" y="81"/>
                    <a:pt x="571" y="63"/>
                    <a:pt x="571" y="40"/>
                  </a:cubicBezTo>
                  <a:cubicBezTo>
                    <a:pt x="571" y="18"/>
                    <a:pt x="553" y="0"/>
                    <a:pt x="53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89"/>
            </a:p>
          </p:txBody>
        </p:sp>
      </p:grpSp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37" y="2963809"/>
            <a:ext cx="1005716" cy="70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093685" y="1756976"/>
            <a:ext cx="426555" cy="376880"/>
          </a:xfrm>
          <a:prstGeom prst="rect">
            <a:avLst/>
          </a:prstGeom>
        </p:spPr>
        <p:txBody>
          <a:bodyPr wrap="none" lIns="70805" tIns="35402" rIns="70805" bIns="35402" anchor="ctr"/>
          <a:lstStyle/>
          <a:p>
            <a:pPr algn="ctr" defTabSz="707986">
              <a:defRPr/>
            </a:pPr>
            <a:endParaRPr lang="ru-RU" sz="1088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6620" y="2736433"/>
            <a:ext cx="810995" cy="276451"/>
          </a:xfrm>
          <a:prstGeom prst="rect">
            <a:avLst/>
          </a:prstGeom>
        </p:spPr>
        <p:txBody>
          <a:bodyPr wrap="none" lIns="70953" tIns="35477" rIns="70953" bIns="35477" anchor="ctr">
            <a:normAutofit fontScale="47500" lnSpcReduction="20000"/>
          </a:bodyPr>
          <a:lstStyle/>
          <a:p>
            <a:pPr defTabSz="709487">
              <a:defRPr/>
            </a:pPr>
            <a:endParaRPr lang="ru-RU" sz="3265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/>
              <a:t>5</a:t>
            </a:r>
            <a:endParaRPr lang="ru-RU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45" y="73667"/>
            <a:ext cx="1813849" cy="188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769937" y="1102095"/>
            <a:ext cx="0" cy="84332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Текст 12"/>
          <p:cNvSpPr txBox="1">
            <a:spLocks/>
          </p:cNvSpPr>
          <p:nvPr/>
        </p:nvSpPr>
        <p:spPr>
          <a:xfrm>
            <a:off x="859827" y="1018461"/>
            <a:ext cx="2828770" cy="1237651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Жалоба </a:t>
            </a:r>
            <a:r>
              <a:rPr lang="ru-RU" sz="14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не подписана лицом , подавшим жалобу, либо его представителем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100" b="1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не представлены документы, подтверждающие полномочия  на ее подписание)</a:t>
            </a:r>
            <a:endParaRPr lang="en-US" sz="1100" b="1" cap="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49460" y="2669446"/>
            <a:ext cx="0" cy="97729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Текст 12"/>
          <p:cNvSpPr txBox="1">
            <a:spLocks/>
          </p:cNvSpPr>
          <p:nvPr/>
        </p:nvSpPr>
        <p:spPr>
          <a:xfrm>
            <a:off x="872136" y="2606255"/>
            <a:ext cx="2828770" cy="1237651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Жалоба(апелляционная жалоба) подана после истечения срока для ее подачи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(и отсутствует ходатайство о его восстановлении)</a:t>
            </a:r>
            <a:endParaRPr lang="en-US" sz="1100" b="1" cap="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872136" y="366618"/>
            <a:ext cx="7410570" cy="543113"/>
          </a:xfrm>
          <a:prstGeom prst="rect">
            <a:avLst/>
          </a:prstGeom>
        </p:spPr>
        <p:txBody>
          <a:bodyPr vert="horz" lIns="71307" tIns="35653" rIns="71307" bIns="35653" rtlCol="0" anchor="ctr">
            <a:noAutofit/>
          </a:bodyPr>
          <a:lstStyle/>
          <a:p>
            <a:pPr algn="ctr"/>
            <a:r>
              <a:rPr lang="ru-RU" sz="2000" b="1" cap="all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Оставление жалобы без </a:t>
            </a:r>
            <a:r>
              <a:rPr lang="ru-RU" sz="20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рассмотрения </a:t>
            </a:r>
          </a:p>
          <a:p>
            <a:pPr algn="ctr"/>
            <a:r>
              <a:rPr lang="ru-RU" sz="20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(ст. 139.3 НК РФ)</a:t>
            </a:r>
            <a:endParaRPr lang="ru-RU" sz="2000" b="1" cap="all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91934" y="1045279"/>
            <a:ext cx="0" cy="91031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Текст 12"/>
          <p:cNvSpPr txBox="1">
            <a:spLocks/>
          </p:cNvSpPr>
          <p:nvPr/>
        </p:nvSpPr>
        <p:spPr>
          <a:xfrm>
            <a:off x="4923229" y="999682"/>
            <a:ext cx="2988179" cy="1237651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Отзыв налогоплательщиком жалобы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(</a:t>
            </a:r>
            <a:r>
              <a:rPr lang="ru-RU" sz="1000" b="1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отзыв жалобы лишает лицо права на повторную подачу </a:t>
            </a:r>
            <a:r>
              <a:rPr lang="ru-RU" sz="1000" b="1" cap="all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жалобы по ОДНИМ И ТЕМ ЖЕ ОСНОВАНИЯМ)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b="1" cap="all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776810" y="2419503"/>
            <a:ext cx="0" cy="73859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Текст 12"/>
          <p:cNvSpPr txBox="1">
            <a:spLocks/>
          </p:cNvSpPr>
          <p:nvPr/>
        </p:nvSpPr>
        <p:spPr>
          <a:xfrm>
            <a:off x="4923230" y="2419503"/>
            <a:ext cx="2828770" cy="1237651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Ранее </a:t>
            </a:r>
            <a:r>
              <a:rPr lang="ru-RU" sz="1400" b="1" cap="all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подавалась жалоба по аналогичным основаниям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766142" y="3415668"/>
            <a:ext cx="0" cy="73859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6071" y="3084431"/>
            <a:ext cx="604433" cy="7005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D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2D2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Текст 12"/>
          <p:cNvSpPr txBox="1">
            <a:spLocks/>
          </p:cNvSpPr>
          <p:nvPr/>
        </p:nvSpPr>
        <p:spPr>
          <a:xfrm>
            <a:off x="4923230" y="3568039"/>
            <a:ext cx="2828770" cy="1237651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 принятия решения по жалобе налоговый спор о том же предмете и по тем же основаниям был разрешен судом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529" y="3673085"/>
            <a:ext cx="604433" cy="51378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D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2D2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49460" y="3929975"/>
            <a:ext cx="0" cy="97729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Текст 12"/>
          <p:cNvSpPr txBox="1">
            <a:spLocks/>
          </p:cNvSpPr>
          <p:nvPr/>
        </p:nvSpPr>
        <p:spPr>
          <a:xfrm>
            <a:off x="872135" y="4015542"/>
            <a:ext cx="3343403" cy="1237651"/>
          </a:xfrm>
          <a:prstGeom prst="rect">
            <a:avLst/>
          </a:prstGeom>
        </p:spPr>
        <p:txBody>
          <a:bodyPr/>
          <a:lstStyle>
            <a:lvl1pPr marL="0" indent="0" algn="l" defTabSz="2438522" rtl="0" eaLnBrk="1" latinLnBrk="0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1pPr>
            <a:lvl2pPr marL="1981299" indent="-762038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2pPr>
            <a:lvl3pPr marL="3048152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3pPr>
            <a:lvl4pPr marL="4267413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4pPr>
            <a:lvl5pPr marL="5486674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2"/>
                </a:solidFill>
                <a:latin typeface="Aller Light" panose="02000503000000020004" pitchFamily="2" charset="0"/>
                <a:ea typeface="+mn-ea"/>
                <a:cs typeface="+mn-cs"/>
              </a:defRPr>
            </a:lvl5pPr>
            <a:lvl6pPr marL="6705935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243852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 вынесения решения организация ликвидирована, либо получены сведения о смерти или об объявлении умершим физического лица</a:t>
            </a:r>
            <a:endParaRPr lang="en-US" sz="1100" b="1" cap="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9713" y="2667185"/>
            <a:ext cx="652816" cy="614192"/>
            <a:chOff x="6489790" y="1984243"/>
            <a:chExt cx="267720" cy="243008"/>
          </a:xfrm>
        </p:grpSpPr>
        <p:sp>
          <p:nvSpPr>
            <p:cNvPr id="30" name="Freeform 1871"/>
            <p:cNvSpPr>
              <a:spLocks/>
            </p:cNvSpPr>
            <p:nvPr/>
          </p:nvSpPr>
          <p:spPr bwMode="auto">
            <a:xfrm>
              <a:off x="6633947" y="2148994"/>
              <a:ext cx="47366" cy="78257"/>
            </a:xfrm>
            <a:custGeom>
              <a:avLst/>
              <a:gdLst>
                <a:gd name="T0" fmla="*/ 0 w 23"/>
                <a:gd name="T1" fmla="*/ 4 h 38"/>
                <a:gd name="T2" fmla="*/ 9 w 23"/>
                <a:gd name="T3" fmla="*/ 0 h 38"/>
                <a:gd name="T4" fmla="*/ 12 w 23"/>
                <a:gd name="T5" fmla="*/ 25 h 38"/>
                <a:gd name="T6" fmla="*/ 0 w 23"/>
                <a:gd name="T7" fmla="*/ 38 h 38"/>
                <a:gd name="T8" fmla="*/ 20 w 2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8">
                  <a:moveTo>
                    <a:pt x="0" y="4"/>
                  </a:moveTo>
                  <a:cubicBezTo>
                    <a:pt x="0" y="4"/>
                    <a:pt x="2" y="0"/>
                    <a:pt x="9" y="0"/>
                  </a:cubicBezTo>
                  <a:cubicBezTo>
                    <a:pt x="17" y="0"/>
                    <a:pt x="23" y="14"/>
                    <a:pt x="12" y="25"/>
                  </a:cubicBezTo>
                  <a:cubicBezTo>
                    <a:pt x="0" y="36"/>
                    <a:pt x="0" y="38"/>
                    <a:pt x="0" y="38"/>
                  </a:cubicBezTo>
                  <a:cubicBezTo>
                    <a:pt x="20" y="38"/>
                    <a:pt x="20" y="38"/>
                    <a:pt x="20" y="38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1" name="Line 1872"/>
            <p:cNvSpPr>
              <a:spLocks noChangeShapeType="1"/>
            </p:cNvSpPr>
            <p:nvPr/>
          </p:nvSpPr>
          <p:spPr bwMode="auto">
            <a:xfrm flipV="1">
              <a:off x="6732798" y="2148994"/>
              <a:ext cx="0" cy="7825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2" name="Line 1873"/>
            <p:cNvSpPr>
              <a:spLocks noChangeShapeType="1"/>
            </p:cNvSpPr>
            <p:nvPr/>
          </p:nvSpPr>
          <p:spPr bwMode="auto">
            <a:xfrm flipH="1">
              <a:off x="6695729" y="2148994"/>
              <a:ext cx="37069" cy="55603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3" name="Line 1874"/>
            <p:cNvSpPr>
              <a:spLocks noChangeShapeType="1"/>
            </p:cNvSpPr>
            <p:nvPr/>
          </p:nvSpPr>
          <p:spPr bwMode="auto">
            <a:xfrm>
              <a:off x="6695729" y="2204597"/>
              <a:ext cx="53544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4" name="Freeform 1875"/>
            <p:cNvSpPr>
              <a:spLocks/>
            </p:cNvSpPr>
            <p:nvPr/>
          </p:nvSpPr>
          <p:spPr bwMode="auto">
            <a:xfrm>
              <a:off x="6489790" y="1984243"/>
              <a:ext cx="240948" cy="243007"/>
            </a:xfrm>
            <a:custGeom>
              <a:avLst/>
              <a:gdLst>
                <a:gd name="T0" fmla="*/ 59 w 117"/>
                <a:gd name="T1" fmla="*/ 118 h 118"/>
                <a:gd name="T2" fmla="*/ 0 w 117"/>
                <a:gd name="T3" fmla="*/ 59 h 118"/>
                <a:gd name="T4" fmla="*/ 59 w 117"/>
                <a:gd name="T5" fmla="*/ 0 h 118"/>
                <a:gd name="T6" fmla="*/ 117 w 117"/>
                <a:gd name="T7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118">
                  <a:moveTo>
                    <a:pt x="59" y="118"/>
                  </a:moveTo>
                  <a:cubicBezTo>
                    <a:pt x="26" y="118"/>
                    <a:pt x="0" y="91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91" y="0"/>
                    <a:pt x="117" y="27"/>
                    <a:pt x="117" y="59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5" name="Oval 1876"/>
            <p:cNvSpPr>
              <a:spLocks noChangeArrowheads="1"/>
            </p:cNvSpPr>
            <p:nvPr/>
          </p:nvSpPr>
          <p:spPr bwMode="auto">
            <a:xfrm>
              <a:off x="6598938" y="2097509"/>
              <a:ext cx="28831" cy="26772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6" name="Line 1877"/>
            <p:cNvSpPr>
              <a:spLocks noChangeShapeType="1"/>
            </p:cNvSpPr>
            <p:nvPr/>
          </p:nvSpPr>
          <p:spPr bwMode="auto">
            <a:xfrm flipV="1">
              <a:off x="6611294" y="2054262"/>
              <a:ext cx="0" cy="39128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7" name="Line 1878"/>
            <p:cNvSpPr>
              <a:spLocks noChangeShapeType="1"/>
            </p:cNvSpPr>
            <p:nvPr/>
          </p:nvSpPr>
          <p:spPr bwMode="auto">
            <a:xfrm flipV="1">
              <a:off x="6627769" y="2060440"/>
              <a:ext cx="67960" cy="43247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8" name="Freeform 1879"/>
            <p:cNvSpPr>
              <a:spLocks/>
            </p:cNvSpPr>
            <p:nvPr/>
          </p:nvSpPr>
          <p:spPr bwMode="auto">
            <a:xfrm>
              <a:off x="6703966" y="2089272"/>
              <a:ext cx="53544" cy="28831"/>
            </a:xfrm>
            <a:custGeom>
              <a:avLst/>
              <a:gdLst>
                <a:gd name="T0" fmla="*/ 52 w 52"/>
                <a:gd name="T1" fmla="*/ 0 h 28"/>
                <a:gd name="T2" fmla="*/ 28 w 52"/>
                <a:gd name="T3" fmla="*/ 28 h 28"/>
                <a:gd name="T4" fmla="*/ 0 w 52"/>
                <a:gd name="T5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8">
                  <a:moveTo>
                    <a:pt x="52" y="0"/>
                  </a:moveTo>
                  <a:lnTo>
                    <a:pt x="28" y="28"/>
                  </a:lnTo>
                  <a:lnTo>
                    <a:pt x="0" y="4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39" name="Line 1880"/>
            <p:cNvSpPr>
              <a:spLocks noChangeShapeType="1"/>
            </p:cNvSpPr>
            <p:nvPr/>
          </p:nvSpPr>
          <p:spPr bwMode="auto">
            <a:xfrm>
              <a:off x="6613353" y="2002777"/>
              <a:ext cx="0" cy="16475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0" name="Line 1881"/>
            <p:cNvSpPr>
              <a:spLocks noChangeShapeType="1"/>
            </p:cNvSpPr>
            <p:nvPr/>
          </p:nvSpPr>
          <p:spPr bwMode="auto">
            <a:xfrm flipH="1">
              <a:off x="6510384" y="2105747"/>
              <a:ext cx="14416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4205777" y="1210331"/>
            <a:ext cx="463609" cy="626848"/>
            <a:chOff x="8083754" y="3292982"/>
            <a:chExt cx="219325" cy="296551"/>
          </a:xfrm>
          <a:noFill/>
        </p:grpSpPr>
        <p:sp>
          <p:nvSpPr>
            <p:cNvPr id="42" name="Freeform 1420"/>
            <p:cNvSpPr>
              <a:spLocks/>
            </p:cNvSpPr>
            <p:nvPr/>
          </p:nvSpPr>
          <p:spPr bwMode="auto">
            <a:xfrm>
              <a:off x="8091992" y="3292982"/>
              <a:ext cx="200790" cy="162691"/>
            </a:xfrm>
            <a:custGeom>
              <a:avLst/>
              <a:gdLst>
                <a:gd name="T0" fmla="*/ 78 w 97"/>
                <a:gd name="T1" fmla="*/ 79 h 79"/>
                <a:gd name="T2" fmla="*/ 97 w 97"/>
                <a:gd name="T3" fmla="*/ 79 h 79"/>
                <a:gd name="T4" fmla="*/ 86 w 97"/>
                <a:gd name="T5" fmla="*/ 62 h 79"/>
                <a:gd name="T6" fmla="*/ 86 w 97"/>
                <a:gd name="T7" fmla="*/ 59 h 79"/>
                <a:gd name="T8" fmla="*/ 86 w 97"/>
                <a:gd name="T9" fmla="*/ 49 h 79"/>
                <a:gd name="T10" fmla="*/ 85 w 97"/>
                <a:gd name="T11" fmla="*/ 34 h 79"/>
                <a:gd name="T12" fmla="*/ 84 w 97"/>
                <a:gd name="T13" fmla="*/ 30 h 79"/>
                <a:gd name="T14" fmla="*/ 50 w 97"/>
                <a:gd name="T15" fmla="*/ 0 h 79"/>
                <a:gd name="T16" fmla="*/ 48 w 97"/>
                <a:gd name="T17" fmla="*/ 0 h 79"/>
                <a:gd name="T18" fmla="*/ 13 w 97"/>
                <a:gd name="T19" fmla="*/ 30 h 79"/>
                <a:gd name="T20" fmla="*/ 12 w 97"/>
                <a:gd name="T21" fmla="*/ 34 h 79"/>
                <a:gd name="T22" fmla="*/ 11 w 97"/>
                <a:gd name="T23" fmla="*/ 44 h 79"/>
                <a:gd name="T24" fmla="*/ 11 w 97"/>
                <a:gd name="T25" fmla="*/ 44 h 79"/>
                <a:gd name="T26" fmla="*/ 11 w 97"/>
                <a:gd name="T27" fmla="*/ 45 h 79"/>
                <a:gd name="T28" fmla="*/ 11 w 97"/>
                <a:gd name="T29" fmla="*/ 45 h 79"/>
                <a:gd name="T30" fmla="*/ 11 w 97"/>
                <a:gd name="T31" fmla="*/ 65 h 79"/>
                <a:gd name="T32" fmla="*/ 0 w 97"/>
                <a:gd name="T33" fmla="*/ 79 h 79"/>
                <a:gd name="T34" fmla="*/ 11 w 97"/>
                <a:gd name="T35" fmla="*/ 79 h 79"/>
                <a:gd name="T36" fmla="*/ 18 w 97"/>
                <a:gd name="T37" fmla="*/ 79 h 79"/>
                <a:gd name="T38" fmla="*/ 38 w 97"/>
                <a:gd name="T3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79">
                  <a:moveTo>
                    <a:pt x="78" y="79"/>
                  </a:moveTo>
                  <a:cubicBezTo>
                    <a:pt x="82" y="79"/>
                    <a:pt x="94" y="79"/>
                    <a:pt x="97" y="79"/>
                  </a:cubicBezTo>
                  <a:cubicBezTo>
                    <a:pt x="88" y="79"/>
                    <a:pt x="87" y="68"/>
                    <a:pt x="86" y="62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44"/>
                    <a:pt x="87" y="39"/>
                    <a:pt x="85" y="34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12"/>
                    <a:pt x="66" y="0"/>
                    <a:pt x="5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17" y="12"/>
                    <a:pt x="13" y="3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7"/>
                    <a:pt x="11" y="41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0" y="71"/>
                    <a:pt x="8" y="79"/>
                    <a:pt x="0" y="79"/>
                  </a:cubicBezTo>
                  <a:cubicBezTo>
                    <a:pt x="4" y="79"/>
                    <a:pt x="7" y="79"/>
                    <a:pt x="11" y="79"/>
                  </a:cubicBezTo>
                  <a:cubicBezTo>
                    <a:pt x="16" y="79"/>
                    <a:pt x="13" y="79"/>
                    <a:pt x="18" y="79"/>
                  </a:cubicBezTo>
                  <a:cubicBezTo>
                    <a:pt x="38" y="72"/>
                    <a:pt x="38" y="72"/>
                    <a:pt x="38" y="72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3" name="Freeform 1421"/>
            <p:cNvSpPr>
              <a:spLocks/>
            </p:cNvSpPr>
            <p:nvPr/>
          </p:nvSpPr>
          <p:spPr bwMode="auto">
            <a:xfrm>
              <a:off x="8142446" y="3336229"/>
              <a:ext cx="100910" cy="111207"/>
            </a:xfrm>
            <a:custGeom>
              <a:avLst/>
              <a:gdLst>
                <a:gd name="T0" fmla="*/ 47 w 49"/>
                <a:gd name="T1" fmla="*/ 11 h 54"/>
                <a:gd name="T2" fmla="*/ 29 w 49"/>
                <a:gd name="T3" fmla="*/ 0 h 54"/>
                <a:gd name="T4" fmla="*/ 0 w 49"/>
                <a:gd name="T5" fmla="*/ 21 h 54"/>
                <a:gd name="T6" fmla="*/ 1 w 49"/>
                <a:gd name="T7" fmla="*/ 25 h 54"/>
                <a:gd name="T8" fmla="*/ 3 w 49"/>
                <a:gd name="T9" fmla="*/ 36 h 54"/>
                <a:gd name="T10" fmla="*/ 25 w 49"/>
                <a:gd name="T11" fmla="*/ 54 h 54"/>
                <a:gd name="T12" fmla="*/ 25 w 49"/>
                <a:gd name="T13" fmla="*/ 54 h 54"/>
                <a:gd name="T14" fmla="*/ 37 w 49"/>
                <a:gd name="T15" fmla="*/ 50 h 54"/>
                <a:gd name="T16" fmla="*/ 46 w 49"/>
                <a:gd name="T17" fmla="*/ 36 h 54"/>
                <a:gd name="T18" fmla="*/ 49 w 49"/>
                <a:gd name="T19" fmla="*/ 25 h 54"/>
                <a:gd name="T20" fmla="*/ 48 w 49"/>
                <a:gd name="T21" fmla="*/ 15 h 54"/>
                <a:gd name="T22" fmla="*/ 47 w 49"/>
                <a:gd name="T23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" h="54">
                  <a:moveTo>
                    <a:pt x="47" y="11"/>
                  </a:moveTo>
                  <a:cubicBezTo>
                    <a:pt x="40" y="10"/>
                    <a:pt x="33" y="6"/>
                    <a:pt x="29" y="0"/>
                  </a:cubicBezTo>
                  <a:cubicBezTo>
                    <a:pt x="22" y="14"/>
                    <a:pt x="9" y="19"/>
                    <a:pt x="0" y="21"/>
                  </a:cubicBezTo>
                  <a:cubicBezTo>
                    <a:pt x="0" y="22"/>
                    <a:pt x="1" y="24"/>
                    <a:pt x="1" y="2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14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9" y="54"/>
                    <a:pt x="34" y="52"/>
                    <a:pt x="37" y="50"/>
                  </a:cubicBezTo>
                  <a:cubicBezTo>
                    <a:pt x="42" y="47"/>
                    <a:pt x="45" y="42"/>
                    <a:pt x="46" y="3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2"/>
                    <a:pt x="49" y="18"/>
                    <a:pt x="48" y="15"/>
                  </a:cubicBezTo>
                  <a:lnTo>
                    <a:pt x="47" y="11"/>
                  </a:ln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4" name="Line 1422"/>
            <p:cNvSpPr>
              <a:spLocks noChangeShapeType="1"/>
            </p:cNvSpPr>
            <p:nvPr/>
          </p:nvSpPr>
          <p:spPr bwMode="auto">
            <a:xfrm flipH="1" flipV="1">
              <a:off x="8212465" y="3443317"/>
              <a:ext cx="41188" cy="12356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5" name="Freeform 1423"/>
            <p:cNvSpPr>
              <a:spLocks/>
            </p:cNvSpPr>
            <p:nvPr/>
          </p:nvSpPr>
          <p:spPr bwMode="auto">
            <a:xfrm>
              <a:off x="8083754" y="3474208"/>
              <a:ext cx="219325" cy="115325"/>
            </a:xfrm>
            <a:custGeom>
              <a:avLst/>
              <a:gdLst>
                <a:gd name="T0" fmla="*/ 95 w 106"/>
                <a:gd name="T1" fmla="*/ 9 h 56"/>
                <a:gd name="T2" fmla="*/ 76 w 106"/>
                <a:gd name="T3" fmla="*/ 0 h 56"/>
                <a:gd name="T4" fmla="*/ 53 w 106"/>
                <a:gd name="T5" fmla="*/ 44 h 56"/>
                <a:gd name="T6" fmla="*/ 30 w 106"/>
                <a:gd name="T7" fmla="*/ 0 h 56"/>
                <a:gd name="T8" fmla="*/ 11 w 106"/>
                <a:gd name="T9" fmla="*/ 9 h 56"/>
                <a:gd name="T10" fmla="*/ 0 w 106"/>
                <a:gd name="T11" fmla="*/ 24 h 56"/>
                <a:gd name="T12" fmla="*/ 0 w 106"/>
                <a:gd name="T13" fmla="*/ 29 h 56"/>
                <a:gd name="T14" fmla="*/ 0 w 106"/>
                <a:gd name="T15" fmla="*/ 41 h 56"/>
                <a:gd name="T16" fmla="*/ 0 w 106"/>
                <a:gd name="T17" fmla="*/ 47 h 56"/>
                <a:gd name="T18" fmla="*/ 9 w 106"/>
                <a:gd name="T19" fmla="*/ 56 h 56"/>
                <a:gd name="T20" fmla="*/ 15 w 106"/>
                <a:gd name="T21" fmla="*/ 56 h 56"/>
                <a:gd name="T22" fmla="*/ 26 w 106"/>
                <a:gd name="T23" fmla="*/ 56 h 56"/>
                <a:gd name="T24" fmla="*/ 80 w 106"/>
                <a:gd name="T25" fmla="*/ 56 h 56"/>
                <a:gd name="T26" fmla="*/ 90 w 106"/>
                <a:gd name="T27" fmla="*/ 56 h 56"/>
                <a:gd name="T28" fmla="*/ 96 w 106"/>
                <a:gd name="T29" fmla="*/ 56 h 56"/>
                <a:gd name="T30" fmla="*/ 106 w 106"/>
                <a:gd name="T31" fmla="*/ 47 h 56"/>
                <a:gd name="T32" fmla="*/ 106 w 106"/>
                <a:gd name="T33" fmla="*/ 41 h 56"/>
                <a:gd name="T34" fmla="*/ 106 w 106"/>
                <a:gd name="T35" fmla="*/ 29 h 56"/>
                <a:gd name="T36" fmla="*/ 106 w 106"/>
                <a:gd name="T37" fmla="*/ 24 h 56"/>
                <a:gd name="T38" fmla="*/ 95 w 106"/>
                <a:gd name="T39" fmla="*/ 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56">
                  <a:moveTo>
                    <a:pt x="95" y="9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4" y="11"/>
                    <a:pt x="0" y="17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4" y="56"/>
                    <a:pt x="9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102" y="56"/>
                    <a:pt x="106" y="52"/>
                    <a:pt x="106" y="4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17"/>
                    <a:pt x="101" y="11"/>
                    <a:pt x="95" y="9"/>
                  </a:cubicBezTo>
                  <a:close/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832190" y="2517747"/>
            <a:ext cx="609547" cy="611748"/>
            <a:chOff x="1730555" y="614753"/>
            <a:chExt cx="285224" cy="286254"/>
          </a:xfrm>
        </p:grpSpPr>
        <p:sp>
          <p:nvSpPr>
            <p:cNvPr id="47" name="Freeform 847"/>
            <p:cNvSpPr>
              <a:spLocks/>
            </p:cNvSpPr>
            <p:nvPr/>
          </p:nvSpPr>
          <p:spPr bwMode="auto">
            <a:xfrm>
              <a:off x="1779980" y="658000"/>
              <a:ext cx="200790" cy="243007"/>
            </a:xfrm>
            <a:custGeom>
              <a:avLst/>
              <a:gdLst>
                <a:gd name="T0" fmla="*/ 195 w 195"/>
                <a:gd name="T1" fmla="*/ 36 h 236"/>
                <a:gd name="T2" fmla="*/ 195 w 195"/>
                <a:gd name="T3" fmla="*/ 236 h 236"/>
                <a:gd name="T4" fmla="*/ 0 w 195"/>
                <a:gd name="T5" fmla="*/ 236 h 236"/>
                <a:gd name="T6" fmla="*/ 0 w 195"/>
                <a:gd name="T7" fmla="*/ 142 h 236"/>
                <a:gd name="T8" fmla="*/ 0 w 195"/>
                <a:gd name="T9" fmla="*/ 0 h 236"/>
                <a:gd name="T10" fmla="*/ 45 w 195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5" h="236">
                  <a:moveTo>
                    <a:pt x="195" y="36"/>
                  </a:moveTo>
                  <a:lnTo>
                    <a:pt x="195" y="236"/>
                  </a:lnTo>
                  <a:lnTo>
                    <a:pt x="0" y="236"/>
                  </a:lnTo>
                  <a:lnTo>
                    <a:pt x="0" y="142"/>
                  </a:lnTo>
                  <a:lnTo>
                    <a:pt x="0" y="0"/>
                  </a:lnTo>
                  <a:lnTo>
                    <a:pt x="45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8" name="Line 848"/>
            <p:cNvSpPr>
              <a:spLocks noChangeShapeType="1"/>
            </p:cNvSpPr>
            <p:nvPr/>
          </p:nvSpPr>
          <p:spPr bwMode="auto">
            <a:xfrm flipH="1">
              <a:off x="1767624" y="614753"/>
              <a:ext cx="209028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49" name="Freeform 849"/>
            <p:cNvSpPr>
              <a:spLocks/>
            </p:cNvSpPr>
            <p:nvPr/>
          </p:nvSpPr>
          <p:spPr bwMode="auto">
            <a:xfrm>
              <a:off x="1805722" y="693009"/>
              <a:ext cx="175048" cy="0"/>
            </a:xfrm>
            <a:custGeom>
              <a:avLst/>
              <a:gdLst>
                <a:gd name="T0" fmla="*/ 0 w 85"/>
                <a:gd name="T1" fmla="*/ 85 w 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85">
                  <a:moveTo>
                    <a:pt x="0" y="0"/>
                  </a:moveTo>
                  <a:cubicBezTo>
                    <a:pt x="37" y="0"/>
                    <a:pt x="85" y="0"/>
                    <a:pt x="85" y="0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0" name="Freeform 850"/>
            <p:cNvSpPr>
              <a:spLocks/>
            </p:cNvSpPr>
            <p:nvPr/>
          </p:nvSpPr>
          <p:spPr bwMode="auto">
            <a:xfrm>
              <a:off x="1779980" y="6147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1" name="Freeform 851"/>
            <p:cNvSpPr>
              <a:spLocks/>
            </p:cNvSpPr>
            <p:nvPr/>
          </p:nvSpPr>
          <p:spPr bwMode="auto">
            <a:xfrm>
              <a:off x="1730555" y="655940"/>
              <a:ext cx="45306" cy="148276"/>
            </a:xfrm>
            <a:custGeom>
              <a:avLst/>
              <a:gdLst>
                <a:gd name="T0" fmla="*/ 44 w 44"/>
                <a:gd name="T1" fmla="*/ 144 h 144"/>
                <a:gd name="T2" fmla="*/ 0 w 44"/>
                <a:gd name="T3" fmla="*/ 144 h 144"/>
                <a:gd name="T4" fmla="*/ 0 w 44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44">
                  <a:moveTo>
                    <a:pt x="44" y="144"/>
                  </a:moveTo>
                  <a:lnTo>
                    <a:pt x="0" y="144"/>
                  </a:lnTo>
                  <a:lnTo>
                    <a:pt x="0" y="0"/>
                  </a:ln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2" name="Line 852"/>
            <p:cNvSpPr>
              <a:spLocks noChangeShapeType="1"/>
            </p:cNvSpPr>
            <p:nvPr/>
          </p:nvSpPr>
          <p:spPr bwMode="auto">
            <a:xfrm>
              <a:off x="1824257" y="752731"/>
              <a:ext cx="109147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3" name="Line 853"/>
            <p:cNvSpPr>
              <a:spLocks noChangeShapeType="1"/>
            </p:cNvSpPr>
            <p:nvPr/>
          </p:nvSpPr>
          <p:spPr bwMode="auto">
            <a:xfrm>
              <a:off x="1824257" y="793919"/>
              <a:ext cx="65900" cy="0"/>
            </a:xfrm>
            <a:prstGeom prst="line">
              <a:avLst/>
            </a:pr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4" name="Freeform 854"/>
            <p:cNvSpPr>
              <a:spLocks/>
            </p:cNvSpPr>
            <p:nvPr/>
          </p:nvSpPr>
          <p:spPr bwMode="auto">
            <a:xfrm>
              <a:off x="1976651" y="614753"/>
              <a:ext cx="39128" cy="78257"/>
            </a:xfrm>
            <a:custGeom>
              <a:avLst/>
              <a:gdLst>
                <a:gd name="T0" fmla="*/ 0 w 19"/>
                <a:gd name="T1" fmla="*/ 38 h 38"/>
                <a:gd name="T2" fmla="*/ 19 w 19"/>
                <a:gd name="T3" fmla="*/ 19 h 38"/>
                <a:gd name="T4" fmla="*/ 0 w 19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cubicBezTo>
                    <a:pt x="11" y="38"/>
                    <a:pt x="19" y="29"/>
                    <a:pt x="19" y="19"/>
                  </a:cubicBezTo>
                  <a:cubicBezTo>
                    <a:pt x="19" y="9"/>
                    <a:pt x="11" y="0"/>
                    <a:pt x="0" y="0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5" name="Freeform 855"/>
            <p:cNvSpPr>
              <a:spLocks/>
            </p:cNvSpPr>
            <p:nvPr/>
          </p:nvSpPr>
          <p:spPr bwMode="auto">
            <a:xfrm>
              <a:off x="1799544" y="614753"/>
              <a:ext cx="39128" cy="78257"/>
            </a:xfrm>
            <a:custGeom>
              <a:avLst/>
              <a:gdLst>
                <a:gd name="T0" fmla="*/ 0 w 19"/>
                <a:gd name="T1" fmla="*/ 38 h 38"/>
                <a:gd name="T2" fmla="*/ 19 w 19"/>
                <a:gd name="T3" fmla="*/ 19 h 38"/>
                <a:gd name="T4" fmla="*/ 0 w 19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38">
                  <a:moveTo>
                    <a:pt x="0" y="38"/>
                  </a:moveTo>
                  <a:cubicBezTo>
                    <a:pt x="11" y="38"/>
                    <a:pt x="19" y="29"/>
                    <a:pt x="19" y="19"/>
                  </a:cubicBezTo>
                  <a:cubicBezTo>
                    <a:pt x="19" y="9"/>
                    <a:pt x="11" y="0"/>
                    <a:pt x="0" y="0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56" name="Freeform 856"/>
            <p:cNvSpPr>
              <a:spLocks/>
            </p:cNvSpPr>
            <p:nvPr/>
          </p:nvSpPr>
          <p:spPr bwMode="auto">
            <a:xfrm>
              <a:off x="1730555" y="614753"/>
              <a:ext cx="39128" cy="39128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cubicBezTo>
                    <a:pt x="8" y="0"/>
                    <a:pt x="0" y="9"/>
                    <a:pt x="0" y="19"/>
                  </a:cubicBezTo>
                </a:path>
              </a:pathLst>
            </a:custGeom>
            <a:ln>
              <a:headEnd/>
              <a:tailEnd/>
            </a:ln>
            <a:ex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vert="horz" wrap="square" lIns="45712" tIns="22856" rIns="45712" bIns="22856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2591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0611" y="1078523"/>
            <a:ext cx="3026684" cy="1695938"/>
          </a:xfrm>
        </p:spPr>
        <p:txBody>
          <a:bodyPr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ДАТА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ПОСТУПЛЕНИЯ</a:t>
            </a:r>
          </a:p>
          <a:p>
            <a:pPr defTabSz="1043056">
              <a:spcBef>
                <a:spcPct val="0"/>
              </a:spcBef>
            </a:pPr>
            <a:endParaRPr lang="ru-RU" sz="400" b="1" cap="all" dirty="0" smtClean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СРОК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, К ОТОРОМУ ДОЛЖНО       БЫТЬ РАССМОТРЕНО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ОБРАЩЕНИЕ</a:t>
            </a:r>
          </a:p>
          <a:p>
            <a:r>
              <a:rPr lang="ru-RU" sz="4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 </a:t>
            </a:r>
            <a:endParaRPr lang="ru-RU" sz="400" b="1" cap="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ИНФОРМАЦИЯ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 ПРОДЛЕНИИ СРОКА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РАССМОТРЕНИЯ</a:t>
            </a:r>
          </a:p>
          <a:p>
            <a:endParaRPr lang="ru-RU" sz="400" b="1" cap="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СВЕДЕНИЯ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 РЕЗУЛЬТАТАХ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РАССМОТРЕНИЯ</a:t>
            </a:r>
          </a:p>
          <a:p>
            <a:endParaRPr lang="ru-RU" sz="400" b="1" cap="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РЕКВИЗИТЫ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РЕШЕНИЯ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1E3F255-BAAB-4729-82CB-36BD993839D8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111120" y="202007"/>
            <a:ext cx="7791551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1043056">
              <a:lnSpc>
                <a:spcPct val="100000"/>
              </a:lnSpc>
            </a:pPr>
            <a:r>
              <a:rPr lang="ru-RU" sz="2000" dirty="0"/>
              <a:t>ИНТЕРНЕТ – СЕРВИС </a:t>
            </a:r>
            <a:r>
              <a:rPr lang="ru-RU" sz="2000" dirty="0" smtClean="0"/>
              <a:t>ФНС России «</a:t>
            </a:r>
            <a:r>
              <a:rPr lang="ru-RU" sz="2000" dirty="0" smtClean="0">
                <a:solidFill>
                  <a:srgbClr val="FF2D2D"/>
                </a:solidFill>
              </a:rPr>
              <a:t>УЗНАТЬ </a:t>
            </a:r>
            <a:r>
              <a:rPr lang="ru-RU" sz="2000" dirty="0">
                <a:solidFill>
                  <a:srgbClr val="FF2D2D"/>
                </a:solidFill>
              </a:rPr>
              <a:t>О ЖАЛОБЕ</a:t>
            </a:r>
            <a:r>
              <a:rPr lang="ru-RU" sz="2000" dirty="0"/>
              <a:t>»</a:t>
            </a:r>
            <a:endParaRPr lang="ru-RU" sz="2000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695570" y="789355"/>
            <a:ext cx="5572368" cy="57833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793929"/>
            <a:ext cx="4931279" cy="415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LTKzqzgo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1159" y="2870000"/>
            <a:ext cx="2991173" cy="20760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54872" y="3197974"/>
            <a:ext cx="1709040" cy="6185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D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</a:t>
            </a:r>
            <a:r>
              <a:rPr lang="en-US" sz="1800" b="1" dirty="0" smtClean="0">
                <a:solidFill>
                  <a:srgbClr val="FF2D2D"/>
                </a:solidFill>
                <a:latin typeface="+mj-lt"/>
                <a:ea typeface="+mj-ea"/>
                <a:cs typeface="+mj-cs"/>
              </a:rPr>
              <a:t>gov.ru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2D2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3153" y="884794"/>
            <a:ext cx="387458" cy="387458"/>
          </a:xfrm>
          <a:prstGeom prst="rect">
            <a:avLst/>
          </a:prstGeom>
        </p:spPr>
      </p:pic>
      <p:pic>
        <p:nvPicPr>
          <p:cNvPr id="13" name="Рисунок 12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3153" y="1319375"/>
            <a:ext cx="387458" cy="387458"/>
          </a:xfrm>
          <a:prstGeom prst="rect">
            <a:avLst/>
          </a:prstGeom>
        </p:spPr>
      </p:pic>
      <p:pic>
        <p:nvPicPr>
          <p:cNvPr id="14" name="Рисунок 13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3153" y="1706833"/>
            <a:ext cx="387458" cy="387458"/>
          </a:xfrm>
          <a:prstGeom prst="rect">
            <a:avLst/>
          </a:prstGeom>
        </p:spPr>
      </p:pic>
      <p:pic>
        <p:nvPicPr>
          <p:cNvPr id="15" name="Рисунок 14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8320" y="2161450"/>
            <a:ext cx="387458" cy="387458"/>
          </a:xfrm>
          <a:prstGeom prst="rect">
            <a:avLst/>
          </a:prstGeom>
        </p:spPr>
      </p:pic>
      <p:pic>
        <p:nvPicPr>
          <p:cNvPr id="16" name="Рисунок 15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8320" y="2580732"/>
            <a:ext cx="387458" cy="387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2654" y="1259800"/>
            <a:ext cx="3078268" cy="2498539"/>
          </a:xfrm>
        </p:spPr>
        <p:txBody>
          <a:bodyPr>
            <a:noAutofit/>
          </a:bodyPr>
          <a:lstStyle/>
          <a:p>
            <a:pPr defTabSz="1043056">
              <a:spcBef>
                <a:spcPct val="0"/>
              </a:spcBef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ПОМОГАЕТ НАЛОГОПЛАТЕЛЬЩИКАМ ОЦЕНИТЬ СВОИ НАЛОГОВЫЕ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РИСКИ</a:t>
            </a:r>
          </a:p>
          <a:p>
            <a:pPr defTabSz="1043056">
              <a:spcBef>
                <a:spcPct val="0"/>
              </a:spcBef>
            </a:pPr>
            <a:endParaRPr lang="ru-RU" b="1" cap="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НЕ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ТРЕБУЕТ </a:t>
            </a: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РЕГИСТРАЦИИ</a:t>
            </a:r>
          </a:p>
          <a:p>
            <a:pPr defTabSz="1043056">
              <a:spcBef>
                <a:spcPct val="0"/>
              </a:spcBef>
            </a:pPr>
            <a:endParaRPr lang="ru-RU" b="1" cap="all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defTabSz="1043056">
              <a:spcBef>
                <a:spcPct val="0"/>
              </a:spcBef>
            </a:pPr>
            <a:r>
              <a:rPr lang="ru-RU" sz="1200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ПОИСК </a:t>
            </a: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ПО РЕКВИЗИТАМ:</a:t>
            </a:r>
          </a:p>
          <a:p>
            <a:pPr defTabSz="1043056">
              <a:spcBef>
                <a:spcPct val="0"/>
              </a:spcBef>
            </a:pP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+mj-ea"/>
                <a:cs typeface="+mj-cs"/>
              </a:rPr>
              <a:t>*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НАЛОГОВЫЙ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ОРГАН</a:t>
            </a:r>
          </a:p>
          <a:p>
            <a:pPr defTabSz="1043056">
              <a:spcBef>
                <a:spcPct val="0"/>
              </a:spcBef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*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КАТЕГОРИЯ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НАЛОГОПЛАТЕЛЬЩИКОВ</a:t>
            </a:r>
          </a:p>
          <a:p>
            <a:pPr defTabSz="1043056">
              <a:spcBef>
                <a:spcPct val="0"/>
              </a:spcBef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*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ВИД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И ТЕМА СПОРА</a:t>
            </a:r>
          </a:p>
          <a:p>
            <a:pPr defTabSz="1043056">
              <a:spcBef>
                <a:spcPct val="0"/>
              </a:spcBef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*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ВИД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НАЛОГА</a:t>
            </a:r>
          </a:p>
          <a:p>
            <a:pPr defTabSz="1043056">
              <a:spcBef>
                <a:spcPct val="0"/>
              </a:spcBef>
            </a:pP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* 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СТАТЬЯ </a:t>
            </a:r>
            <a:r>
              <a:rPr lang="ru-RU" b="1" cap="all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НАЛОГОВОГО </a:t>
            </a:r>
            <a:r>
              <a:rPr lang="ru-RU" b="1" dirty="0">
                <a:solidFill>
                  <a:schemeClr val="tx2"/>
                </a:solidFill>
              </a:rPr>
              <a:t>КОДЕКСА</a:t>
            </a:r>
          </a:p>
          <a:p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1E3F255-BAAB-4729-82CB-36BD993839D8}" type="slidenum">
              <a:rPr lang="ru-RU" sz="2000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16"/>
            <a:ext cx="1152244" cy="798645"/>
          </a:xfrm>
          <a:prstGeom prst="rect">
            <a:avLst/>
          </a:prstGeom>
        </p:spPr>
      </p:pic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1152244" y="197433"/>
            <a:ext cx="7588800" cy="59192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1043056">
              <a:lnSpc>
                <a:spcPct val="100000"/>
              </a:lnSpc>
            </a:pPr>
            <a:r>
              <a:rPr lang="ru-RU" sz="1800" dirty="0"/>
              <a:t>ИНТЕРНЕТ – </a:t>
            </a:r>
            <a:r>
              <a:rPr lang="ru-RU" sz="1800" dirty="0" smtClean="0"/>
              <a:t>СЕРВИС ФНС России «</a:t>
            </a:r>
            <a:r>
              <a:rPr lang="ru-RU" sz="1800" dirty="0">
                <a:solidFill>
                  <a:srgbClr val="FF2D2D"/>
                </a:solidFill>
              </a:rPr>
              <a:t>Решения по жалобам</a:t>
            </a:r>
            <a:r>
              <a:rPr lang="ru-RU" sz="1800" dirty="0"/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570" y="789355"/>
            <a:ext cx="5572368" cy="57833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defTabSz="1043056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580" y="681925"/>
            <a:ext cx="4541003" cy="432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060-cliparts-busin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9953" y="3099661"/>
            <a:ext cx="2070697" cy="2070697"/>
          </a:xfrm>
          <a:prstGeom prst="rect">
            <a:avLst/>
          </a:prstGeom>
        </p:spPr>
      </p:pic>
      <p:pic>
        <p:nvPicPr>
          <p:cNvPr id="11" name="Рисунок 10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393" y="1170057"/>
            <a:ext cx="387458" cy="387458"/>
          </a:xfrm>
          <a:prstGeom prst="rect">
            <a:avLst/>
          </a:prstGeom>
        </p:spPr>
      </p:pic>
      <p:pic>
        <p:nvPicPr>
          <p:cNvPr id="12" name="Рисунок 11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871" y="1676141"/>
            <a:ext cx="387458" cy="387458"/>
          </a:xfrm>
          <a:prstGeom prst="rect">
            <a:avLst/>
          </a:prstGeom>
        </p:spPr>
      </p:pic>
      <p:pic>
        <p:nvPicPr>
          <p:cNvPr id="13" name="Рисунок 12" descr="загруженно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871" y="2156717"/>
            <a:ext cx="387458" cy="3874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9658" y="603161"/>
            <a:ext cx="1709040" cy="6185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2D2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www.nalog.</a:t>
            </a:r>
            <a:r>
              <a:rPr lang="en-US" sz="1800" b="1" dirty="0" smtClean="0">
                <a:solidFill>
                  <a:srgbClr val="FF2D2D"/>
                </a:solidFill>
                <a:latin typeface="+mj-lt"/>
                <a:ea typeface="+mj-ea"/>
                <a:cs typeface="+mj-cs"/>
              </a:rPr>
              <a:t>gov.ru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2D2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29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33" y="906329"/>
            <a:ext cx="2436688" cy="20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178" y="3103346"/>
            <a:ext cx="8229823" cy="857250"/>
          </a:xfrm>
        </p:spPr>
        <p:txBody>
          <a:bodyPr rtlCol="0">
            <a:normAutofit/>
          </a:bodyPr>
          <a:lstStyle/>
          <a:p>
            <a:pPr algn="ctr" defTabSz="366636">
              <a:defRPr/>
            </a:pPr>
            <a:r>
              <a:rPr lang="ru-RU" sz="39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Благодарю за внимание 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25" y="241069"/>
            <a:ext cx="1330036" cy="88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812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2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19808</TotalTime>
  <Words>557</Words>
  <Application>Microsoft Office PowerPoint</Application>
  <PresentationFormat>Экран (16:9)</PresentationFormat>
  <Paragraphs>88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8</vt:i4>
      </vt:variant>
    </vt:vector>
  </HeadingPairs>
  <TitlesOfParts>
    <vt:vector size="23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2_Концепция АСК НДС2 Кас (1)</vt:lpstr>
      <vt:lpstr>Презентация PowerPoint</vt:lpstr>
      <vt:lpstr>Презентация PowerPoint</vt:lpstr>
      <vt:lpstr>СРОКИ подачи жалобы </vt:lpstr>
      <vt:lpstr>   Способы подачи жалобы  </vt:lpstr>
      <vt:lpstr>Презентация PowerPoint</vt:lpstr>
      <vt:lpstr>ИНТЕРНЕТ – СЕРВИС ФНС России «УЗНАТЬ О ЖАЛОБЕ»</vt:lpstr>
      <vt:lpstr>ИНТЕРНЕТ – СЕРВИС ФНС России «Решения по жалобам»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Плутаева Наталья Анатольевна</cp:lastModifiedBy>
  <cp:revision>940</cp:revision>
  <cp:lastPrinted>2017-12-08T11:24:34Z</cp:lastPrinted>
  <dcterms:created xsi:type="dcterms:W3CDTF">2014-02-04T14:06:09Z</dcterms:created>
  <dcterms:modified xsi:type="dcterms:W3CDTF">2021-09-08T03:09:49Z</dcterms:modified>
</cp:coreProperties>
</file>